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6" r:id="rId5"/>
    <p:sldId id="311" r:id="rId6"/>
    <p:sldId id="312" r:id="rId7"/>
    <p:sldId id="313" r:id="rId8"/>
    <p:sldId id="318" r:id="rId9"/>
    <p:sldId id="315" r:id="rId10"/>
    <p:sldId id="316" r:id="rId11"/>
    <p:sldId id="319" r:id="rId12"/>
    <p:sldId id="321" r:id="rId13"/>
    <p:sldId id="323" r:id="rId14"/>
    <p:sldId id="326" r:id="rId15"/>
    <p:sldId id="3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23" d="100"/>
          <a:sy n="123" d="100"/>
        </p:scale>
        <p:origin x="114" y="18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40" d="100"/>
          <a:sy n="140" d="100"/>
        </p:scale>
        <p:origin x="1536" y="-277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20CEE-B032-4B40-9007-142AC199E61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8F606CA2-1D69-4794-85E3-203E1BC5905D}">
      <dgm:prSet phldrT="[Text]"/>
      <dgm:spPr/>
      <dgm:t>
        <a:bodyPr/>
        <a:lstStyle/>
        <a:p>
          <a:r>
            <a:rPr lang="en-US" dirty="0"/>
            <a:t>SEO</a:t>
          </a:r>
          <a:endParaRPr lang="en-GB" dirty="0"/>
        </a:p>
      </dgm:t>
    </dgm:pt>
    <dgm:pt modelId="{C7D36F7E-A2CB-4C10-B156-5F7C349D3F31}" type="parTrans" cxnId="{E90EBF77-B353-476E-9459-61F8E2CB0609}">
      <dgm:prSet/>
      <dgm:spPr/>
      <dgm:t>
        <a:bodyPr/>
        <a:lstStyle/>
        <a:p>
          <a:endParaRPr lang="en-GB"/>
        </a:p>
      </dgm:t>
    </dgm:pt>
    <dgm:pt modelId="{7D9C529F-88C9-40AC-A9EF-803D7628EF78}" type="sibTrans" cxnId="{E90EBF77-B353-476E-9459-61F8E2CB0609}">
      <dgm:prSet/>
      <dgm:spPr/>
      <dgm:t>
        <a:bodyPr/>
        <a:lstStyle/>
        <a:p>
          <a:endParaRPr lang="en-GB"/>
        </a:p>
      </dgm:t>
    </dgm:pt>
    <dgm:pt modelId="{C67B7CD8-EE65-41BE-9FFB-125CB806870E}">
      <dgm:prSet phldrT="[Text]"/>
      <dgm:spPr/>
      <dgm:t>
        <a:bodyPr/>
        <a:lstStyle/>
        <a:p>
          <a:r>
            <a:rPr lang="en-US" dirty="0"/>
            <a:t>Library Services</a:t>
          </a:r>
          <a:endParaRPr lang="en-GB" dirty="0"/>
        </a:p>
      </dgm:t>
    </dgm:pt>
    <dgm:pt modelId="{6A6F174E-C1C4-4E50-95EF-C0978909F4C0}" type="parTrans" cxnId="{93958B6C-740F-4861-9F11-8ED340E3A247}">
      <dgm:prSet/>
      <dgm:spPr/>
      <dgm:t>
        <a:bodyPr/>
        <a:lstStyle/>
        <a:p>
          <a:endParaRPr lang="en-GB"/>
        </a:p>
      </dgm:t>
    </dgm:pt>
    <dgm:pt modelId="{C9EF5C0F-D331-424B-A1F2-1020DB99A936}" type="sibTrans" cxnId="{93958B6C-740F-4861-9F11-8ED340E3A247}">
      <dgm:prSet/>
      <dgm:spPr/>
      <dgm:t>
        <a:bodyPr/>
        <a:lstStyle/>
        <a:p>
          <a:endParaRPr lang="en-GB"/>
        </a:p>
      </dgm:t>
    </dgm:pt>
    <dgm:pt modelId="{3AFC9197-2D59-4365-90E3-543FEA814E21}">
      <dgm:prSet phldrT="[Text]"/>
      <dgm:spPr/>
      <dgm:t>
        <a:bodyPr/>
        <a:lstStyle/>
        <a:p>
          <a:r>
            <a:rPr lang="en-US" dirty="0"/>
            <a:t>Dr Garner</a:t>
          </a:r>
          <a:endParaRPr lang="en-GB" dirty="0"/>
        </a:p>
      </dgm:t>
    </dgm:pt>
    <dgm:pt modelId="{78A56532-0159-491C-ACD6-A0DBF095473C}" type="parTrans" cxnId="{3B74147B-6657-4479-865A-F5F012DAD7D2}">
      <dgm:prSet/>
      <dgm:spPr/>
      <dgm:t>
        <a:bodyPr/>
        <a:lstStyle/>
        <a:p>
          <a:endParaRPr lang="en-GB"/>
        </a:p>
      </dgm:t>
    </dgm:pt>
    <dgm:pt modelId="{9EFDC924-766E-48CA-923B-8883C7F0BC09}" type="sibTrans" cxnId="{3B74147B-6657-4479-865A-F5F012DAD7D2}">
      <dgm:prSet/>
      <dgm:spPr/>
      <dgm:t>
        <a:bodyPr/>
        <a:lstStyle/>
        <a:p>
          <a:endParaRPr lang="en-GB"/>
        </a:p>
      </dgm:t>
    </dgm:pt>
    <dgm:pt modelId="{3E13D549-64BD-445B-B59F-C270BB631D9C}">
      <dgm:prSet phldrT="[Text]"/>
      <dgm:spPr/>
      <dgm:t>
        <a:bodyPr/>
        <a:lstStyle/>
        <a:p>
          <a:r>
            <a:rPr lang="en-US" dirty="0"/>
            <a:t>Different Faculties</a:t>
          </a:r>
          <a:endParaRPr lang="en-GB" dirty="0"/>
        </a:p>
      </dgm:t>
    </dgm:pt>
    <dgm:pt modelId="{B0A7833B-4722-41AA-8707-1D84FD59401F}" type="parTrans" cxnId="{AA76CDE6-8762-473E-8688-DE6E5487B9F0}">
      <dgm:prSet/>
      <dgm:spPr/>
      <dgm:t>
        <a:bodyPr/>
        <a:lstStyle/>
        <a:p>
          <a:endParaRPr lang="en-GB"/>
        </a:p>
      </dgm:t>
    </dgm:pt>
    <dgm:pt modelId="{6DE7948A-B276-4117-84E0-983A090CD0E4}" type="sibTrans" cxnId="{AA76CDE6-8762-473E-8688-DE6E5487B9F0}">
      <dgm:prSet/>
      <dgm:spPr/>
      <dgm:t>
        <a:bodyPr/>
        <a:lstStyle/>
        <a:p>
          <a:endParaRPr lang="en-GB"/>
        </a:p>
      </dgm:t>
    </dgm:pt>
    <dgm:pt modelId="{8335FD71-7D10-47D8-BD7B-DB993364B2A1}">
      <dgm:prSet phldrT="[Text]"/>
      <dgm:spPr/>
      <dgm:t>
        <a:bodyPr/>
        <a:lstStyle/>
        <a:p>
          <a:r>
            <a:rPr lang="en-US" dirty="0"/>
            <a:t>Students</a:t>
          </a:r>
          <a:endParaRPr lang="en-GB" dirty="0"/>
        </a:p>
      </dgm:t>
    </dgm:pt>
    <dgm:pt modelId="{A7B0E1C1-752D-4E00-90B1-5710C9F4246D}" type="parTrans" cxnId="{DAA34D30-82A1-4637-9D06-E1122F2924BE}">
      <dgm:prSet/>
      <dgm:spPr/>
      <dgm:t>
        <a:bodyPr/>
        <a:lstStyle/>
        <a:p>
          <a:endParaRPr lang="en-GB"/>
        </a:p>
      </dgm:t>
    </dgm:pt>
    <dgm:pt modelId="{13A5DD20-D625-4BAA-B202-0C2531BEAA97}" type="sibTrans" cxnId="{DAA34D30-82A1-4637-9D06-E1122F2924BE}">
      <dgm:prSet/>
      <dgm:spPr/>
      <dgm:t>
        <a:bodyPr/>
        <a:lstStyle/>
        <a:p>
          <a:endParaRPr lang="en-GB"/>
        </a:p>
      </dgm:t>
    </dgm:pt>
    <dgm:pt modelId="{7297267A-75DF-44C1-B33C-F3761D5A3014}">
      <dgm:prSet/>
      <dgm:spPr/>
      <dgm:t>
        <a:bodyPr/>
        <a:lstStyle/>
        <a:p>
          <a:r>
            <a:rPr lang="en-US" dirty="0"/>
            <a:t>Programme leaders</a:t>
          </a:r>
          <a:endParaRPr lang="en-GB" dirty="0"/>
        </a:p>
      </dgm:t>
    </dgm:pt>
    <dgm:pt modelId="{2C072272-7088-451A-9634-47CCEAEEC552}" type="parTrans" cxnId="{4C8544BC-6274-4EF6-82BC-4389ECDA1A3E}">
      <dgm:prSet/>
      <dgm:spPr/>
      <dgm:t>
        <a:bodyPr/>
        <a:lstStyle/>
        <a:p>
          <a:endParaRPr lang="en-GB"/>
        </a:p>
      </dgm:t>
    </dgm:pt>
    <dgm:pt modelId="{E19CEA10-59BC-4405-91AD-34B4B369DEA0}" type="sibTrans" cxnId="{4C8544BC-6274-4EF6-82BC-4389ECDA1A3E}">
      <dgm:prSet/>
      <dgm:spPr/>
      <dgm:t>
        <a:bodyPr/>
        <a:lstStyle/>
        <a:p>
          <a:endParaRPr lang="en-GB"/>
        </a:p>
      </dgm:t>
    </dgm:pt>
    <dgm:pt modelId="{883B3793-12E8-496D-A8D9-B3BB2B6F44CB}">
      <dgm:prSet/>
      <dgm:spPr/>
      <dgm:t>
        <a:bodyPr/>
        <a:lstStyle/>
        <a:p>
          <a:r>
            <a:rPr lang="en-US" dirty="0"/>
            <a:t>Lecturers </a:t>
          </a:r>
          <a:endParaRPr lang="en-GB" dirty="0"/>
        </a:p>
      </dgm:t>
    </dgm:pt>
    <dgm:pt modelId="{BE5CA00B-2B5A-4CC1-A0B2-3AB36A526FD2}" type="parTrans" cxnId="{EDE99F7C-C7BA-44D6-9EC3-4000F98016CD}">
      <dgm:prSet/>
      <dgm:spPr/>
      <dgm:t>
        <a:bodyPr/>
        <a:lstStyle/>
        <a:p>
          <a:endParaRPr lang="en-GB"/>
        </a:p>
      </dgm:t>
    </dgm:pt>
    <dgm:pt modelId="{2EF962D7-83BB-4AD2-8DEA-DCF8BD3105BF}" type="sibTrans" cxnId="{EDE99F7C-C7BA-44D6-9EC3-4000F98016CD}">
      <dgm:prSet/>
      <dgm:spPr/>
      <dgm:t>
        <a:bodyPr/>
        <a:lstStyle/>
        <a:p>
          <a:endParaRPr lang="en-GB"/>
        </a:p>
      </dgm:t>
    </dgm:pt>
    <dgm:pt modelId="{8D0DE6B2-CD66-4C77-A68B-7231C061E534}">
      <dgm:prSet/>
      <dgm:spPr/>
      <dgm:t>
        <a:bodyPr/>
        <a:lstStyle/>
        <a:p>
          <a:r>
            <a:rPr lang="en-US" dirty="0"/>
            <a:t>Ann Cooke </a:t>
          </a:r>
          <a:endParaRPr lang="en-GB" dirty="0"/>
        </a:p>
      </dgm:t>
    </dgm:pt>
    <dgm:pt modelId="{B65C13AF-B0FD-43B9-8282-AC91BEF61FFA}" type="parTrans" cxnId="{630FE75B-C627-46DC-B3CF-E48A1368C043}">
      <dgm:prSet/>
      <dgm:spPr/>
      <dgm:t>
        <a:bodyPr/>
        <a:lstStyle/>
        <a:p>
          <a:endParaRPr lang="en-GB"/>
        </a:p>
      </dgm:t>
    </dgm:pt>
    <dgm:pt modelId="{DEF3C358-206A-456C-8F87-648FD45A0425}" type="sibTrans" cxnId="{630FE75B-C627-46DC-B3CF-E48A1368C043}">
      <dgm:prSet/>
      <dgm:spPr/>
      <dgm:t>
        <a:bodyPr/>
        <a:lstStyle/>
        <a:p>
          <a:endParaRPr lang="en-GB"/>
        </a:p>
      </dgm:t>
    </dgm:pt>
    <dgm:pt modelId="{D61507D8-FD14-40C8-83B7-00FECB2D7F05}" type="pres">
      <dgm:prSet presAssocID="{1C220CEE-B032-4B40-9007-142AC199E615}" presName="Name0" presStyleCnt="0">
        <dgm:presLayoutVars>
          <dgm:dir/>
          <dgm:resizeHandles val="exact"/>
        </dgm:presLayoutVars>
      </dgm:prSet>
      <dgm:spPr/>
    </dgm:pt>
    <dgm:pt modelId="{42B4462B-1ED9-4792-8867-A25B773E3B2B}" type="pres">
      <dgm:prSet presAssocID="{1C220CEE-B032-4B40-9007-142AC199E615}" presName="cycle" presStyleCnt="0"/>
      <dgm:spPr/>
    </dgm:pt>
    <dgm:pt modelId="{7804AEB4-208A-4135-A677-BED6B7F1DBFD}" type="pres">
      <dgm:prSet presAssocID="{8F606CA2-1D69-4794-85E3-203E1BC5905D}" presName="nodeFirstNode" presStyleLbl="node1" presStyleIdx="0" presStyleCnt="8" custRadScaleRad="7844" custRadScaleInc="-26017">
        <dgm:presLayoutVars>
          <dgm:bulletEnabled val="1"/>
        </dgm:presLayoutVars>
      </dgm:prSet>
      <dgm:spPr/>
    </dgm:pt>
    <dgm:pt modelId="{DB4628BA-D7A7-41BF-B097-C850ABB8DD33}" type="pres">
      <dgm:prSet presAssocID="{7D9C529F-88C9-40AC-A9EF-803D7628EF78}" presName="sibTransFirstNode" presStyleLbl="bgShp" presStyleIdx="0" presStyleCnt="1" custLinFactNeighborX="-1810" custLinFactNeighborY="-35296"/>
      <dgm:spPr/>
    </dgm:pt>
    <dgm:pt modelId="{440941C3-D597-4546-9915-DEC0FC2B5BBC}" type="pres">
      <dgm:prSet presAssocID="{C67B7CD8-EE65-41BE-9FFB-125CB806870E}" presName="nodeFollowingNodes" presStyleLbl="node1" presStyleIdx="1" presStyleCnt="8" custRadScaleRad="148924" custRadScaleInc="22081">
        <dgm:presLayoutVars>
          <dgm:bulletEnabled val="1"/>
        </dgm:presLayoutVars>
      </dgm:prSet>
      <dgm:spPr/>
    </dgm:pt>
    <dgm:pt modelId="{CB723B2A-8C80-4A66-B464-E454182014CB}" type="pres">
      <dgm:prSet presAssocID="{8D0DE6B2-CD66-4C77-A68B-7231C061E534}" presName="nodeFollowingNodes" presStyleLbl="node1" presStyleIdx="2" presStyleCnt="8" custRadScaleRad="135449" custRadScaleInc="-1730">
        <dgm:presLayoutVars>
          <dgm:bulletEnabled val="1"/>
        </dgm:presLayoutVars>
      </dgm:prSet>
      <dgm:spPr/>
    </dgm:pt>
    <dgm:pt modelId="{59092386-2262-45B0-827C-36DD25A4EEF4}" type="pres">
      <dgm:prSet presAssocID="{883B3793-12E8-496D-A8D9-B3BB2B6F44CB}" presName="nodeFollowingNodes" presStyleLbl="node1" presStyleIdx="3" presStyleCnt="8" custRadScaleRad="149166" custRadScaleInc="-15897">
        <dgm:presLayoutVars>
          <dgm:bulletEnabled val="1"/>
        </dgm:presLayoutVars>
      </dgm:prSet>
      <dgm:spPr/>
    </dgm:pt>
    <dgm:pt modelId="{3897F5DF-0336-4A2A-A500-5230959232E8}" type="pres">
      <dgm:prSet presAssocID="{3AFC9197-2D59-4365-90E3-543FEA814E21}" presName="nodeFollowingNodes" presStyleLbl="node1" presStyleIdx="4" presStyleCnt="8" custRadScaleRad="115915" custRadScaleInc="88274">
        <dgm:presLayoutVars>
          <dgm:bulletEnabled val="1"/>
        </dgm:presLayoutVars>
      </dgm:prSet>
      <dgm:spPr/>
    </dgm:pt>
    <dgm:pt modelId="{F23D26A2-C5AD-42CB-B4E6-17B9885DA0DF}" type="pres">
      <dgm:prSet presAssocID="{3E13D549-64BD-445B-B59F-C270BB631D9C}" presName="nodeFollowingNodes" presStyleLbl="node1" presStyleIdx="5" presStyleCnt="8" custRadScaleRad="146077" custRadScaleInc="72881">
        <dgm:presLayoutVars>
          <dgm:bulletEnabled val="1"/>
        </dgm:presLayoutVars>
      </dgm:prSet>
      <dgm:spPr/>
    </dgm:pt>
    <dgm:pt modelId="{49F96AA8-F4A6-4F00-A941-278B02D8EE83}" type="pres">
      <dgm:prSet presAssocID="{8335FD71-7D10-47D8-BD7B-DB993364B2A1}" presName="nodeFollowingNodes" presStyleLbl="node1" presStyleIdx="6" presStyleCnt="8" custRadScaleRad="147897" custRadScaleInc="28599">
        <dgm:presLayoutVars>
          <dgm:bulletEnabled val="1"/>
        </dgm:presLayoutVars>
      </dgm:prSet>
      <dgm:spPr/>
    </dgm:pt>
    <dgm:pt modelId="{DCF49F40-4FAC-4F8B-9F0E-353D86F007D5}" type="pres">
      <dgm:prSet presAssocID="{7297267A-75DF-44C1-B33C-F3761D5A3014}" presName="nodeFollowingNodes" presStyleLbl="node1" presStyleIdx="7" presStyleCnt="8" custRadScaleRad="151230" custRadScaleInc="-24150">
        <dgm:presLayoutVars>
          <dgm:bulletEnabled val="1"/>
        </dgm:presLayoutVars>
      </dgm:prSet>
      <dgm:spPr/>
    </dgm:pt>
  </dgm:ptLst>
  <dgm:cxnLst>
    <dgm:cxn modelId="{246E2B1A-0DF6-48E3-A5CD-F498EE5F04D4}" type="presOf" srcId="{7297267A-75DF-44C1-B33C-F3761D5A3014}" destId="{DCF49F40-4FAC-4F8B-9F0E-353D86F007D5}" srcOrd="0" destOrd="0" presId="urn:microsoft.com/office/officeart/2005/8/layout/cycle3"/>
    <dgm:cxn modelId="{DAA34D30-82A1-4637-9D06-E1122F2924BE}" srcId="{1C220CEE-B032-4B40-9007-142AC199E615}" destId="{8335FD71-7D10-47D8-BD7B-DB993364B2A1}" srcOrd="6" destOrd="0" parTransId="{A7B0E1C1-752D-4E00-90B1-5710C9F4246D}" sibTransId="{13A5DD20-D625-4BAA-B202-0C2531BEAA97}"/>
    <dgm:cxn modelId="{430A543C-A680-4164-9AA6-7565AE685D3B}" type="presOf" srcId="{C67B7CD8-EE65-41BE-9FFB-125CB806870E}" destId="{440941C3-D597-4546-9915-DEC0FC2B5BBC}" srcOrd="0" destOrd="0" presId="urn:microsoft.com/office/officeart/2005/8/layout/cycle3"/>
    <dgm:cxn modelId="{630FE75B-C627-46DC-B3CF-E48A1368C043}" srcId="{1C220CEE-B032-4B40-9007-142AC199E615}" destId="{8D0DE6B2-CD66-4C77-A68B-7231C061E534}" srcOrd="2" destOrd="0" parTransId="{B65C13AF-B0FD-43B9-8282-AC91BEF61FFA}" sibTransId="{DEF3C358-206A-456C-8F87-648FD45A0425}"/>
    <dgm:cxn modelId="{93958B6C-740F-4861-9F11-8ED340E3A247}" srcId="{1C220CEE-B032-4B40-9007-142AC199E615}" destId="{C67B7CD8-EE65-41BE-9FFB-125CB806870E}" srcOrd="1" destOrd="0" parTransId="{6A6F174E-C1C4-4E50-95EF-C0978909F4C0}" sibTransId="{C9EF5C0F-D331-424B-A1F2-1020DB99A936}"/>
    <dgm:cxn modelId="{8631B34C-2843-4CA0-85B7-0BA732F26131}" type="presOf" srcId="{3E13D549-64BD-445B-B59F-C270BB631D9C}" destId="{F23D26A2-C5AD-42CB-B4E6-17B9885DA0DF}" srcOrd="0" destOrd="0" presId="urn:microsoft.com/office/officeart/2005/8/layout/cycle3"/>
    <dgm:cxn modelId="{6D8CE552-A3F3-4991-B29C-832628D824AB}" type="presOf" srcId="{8335FD71-7D10-47D8-BD7B-DB993364B2A1}" destId="{49F96AA8-F4A6-4F00-A941-278B02D8EE83}" srcOrd="0" destOrd="0" presId="urn:microsoft.com/office/officeart/2005/8/layout/cycle3"/>
    <dgm:cxn modelId="{E90EBF77-B353-476E-9459-61F8E2CB0609}" srcId="{1C220CEE-B032-4B40-9007-142AC199E615}" destId="{8F606CA2-1D69-4794-85E3-203E1BC5905D}" srcOrd="0" destOrd="0" parTransId="{C7D36F7E-A2CB-4C10-B156-5F7C349D3F31}" sibTransId="{7D9C529F-88C9-40AC-A9EF-803D7628EF78}"/>
    <dgm:cxn modelId="{3B74147B-6657-4479-865A-F5F012DAD7D2}" srcId="{1C220CEE-B032-4B40-9007-142AC199E615}" destId="{3AFC9197-2D59-4365-90E3-543FEA814E21}" srcOrd="4" destOrd="0" parTransId="{78A56532-0159-491C-ACD6-A0DBF095473C}" sibTransId="{9EFDC924-766E-48CA-923B-8883C7F0BC09}"/>
    <dgm:cxn modelId="{EDE99F7C-C7BA-44D6-9EC3-4000F98016CD}" srcId="{1C220CEE-B032-4B40-9007-142AC199E615}" destId="{883B3793-12E8-496D-A8D9-B3BB2B6F44CB}" srcOrd="3" destOrd="0" parTransId="{BE5CA00B-2B5A-4CC1-A0B2-3AB36A526FD2}" sibTransId="{2EF962D7-83BB-4AD2-8DEA-DCF8BD3105BF}"/>
    <dgm:cxn modelId="{7BDFF980-F2D1-47E8-A0AC-34FEB740DC93}" type="presOf" srcId="{7D9C529F-88C9-40AC-A9EF-803D7628EF78}" destId="{DB4628BA-D7A7-41BF-B097-C850ABB8DD33}" srcOrd="0" destOrd="0" presId="urn:microsoft.com/office/officeart/2005/8/layout/cycle3"/>
    <dgm:cxn modelId="{27CD1082-57D4-4282-9473-80C914227033}" type="presOf" srcId="{8F606CA2-1D69-4794-85E3-203E1BC5905D}" destId="{7804AEB4-208A-4135-A677-BED6B7F1DBFD}" srcOrd="0" destOrd="0" presId="urn:microsoft.com/office/officeart/2005/8/layout/cycle3"/>
    <dgm:cxn modelId="{A4D351B0-C65D-46A2-8BC2-90E2FA54A762}" type="presOf" srcId="{1C220CEE-B032-4B40-9007-142AC199E615}" destId="{D61507D8-FD14-40C8-83B7-00FECB2D7F05}" srcOrd="0" destOrd="0" presId="urn:microsoft.com/office/officeart/2005/8/layout/cycle3"/>
    <dgm:cxn modelId="{735268B4-8FF6-4106-B060-4D6E7750A791}" type="presOf" srcId="{8D0DE6B2-CD66-4C77-A68B-7231C061E534}" destId="{CB723B2A-8C80-4A66-B464-E454182014CB}" srcOrd="0" destOrd="0" presId="urn:microsoft.com/office/officeart/2005/8/layout/cycle3"/>
    <dgm:cxn modelId="{4C8544BC-6274-4EF6-82BC-4389ECDA1A3E}" srcId="{1C220CEE-B032-4B40-9007-142AC199E615}" destId="{7297267A-75DF-44C1-B33C-F3761D5A3014}" srcOrd="7" destOrd="0" parTransId="{2C072272-7088-451A-9634-47CCEAEEC552}" sibTransId="{E19CEA10-59BC-4405-91AD-34B4B369DEA0}"/>
    <dgm:cxn modelId="{53B070BE-1749-432E-BB45-07A79A416F68}" type="presOf" srcId="{3AFC9197-2D59-4365-90E3-543FEA814E21}" destId="{3897F5DF-0336-4A2A-A500-5230959232E8}" srcOrd="0" destOrd="0" presId="urn:microsoft.com/office/officeart/2005/8/layout/cycle3"/>
    <dgm:cxn modelId="{AA76CDE6-8762-473E-8688-DE6E5487B9F0}" srcId="{1C220CEE-B032-4B40-9007-142AC199E615}" destId="{3E13D549-64BD-445B-B59F-C270BB631D9C}" srcOrd="5" destOrd="0" parTransId="{B0A7833B-4722-41AA-8707-1D84FD59401F}" sibTransId="{6DE7948A-B276-4117-84E0-983A090CD0E4}"/>
    <dgm:cxn modelId="{8D2810E7-0887-4BFE-9C3C-ECED4F44F262}" type="presOf" srcId="{883B3793-12E8-496D-A8D9-B3BB2B6F44CB}" destId="{59092386-2262-45B0-827C-36DD25A4EEF4}" srcOrd="0" destOrd="0" presId="urn:microsoft.com/office/officeart/2005/8/layout/cycle3"/>
    <dgm:cxn modelId="{5A12FD89-3129-4647-B88A-AE28A315341E}" type="presParOf" srcId="{D61507D8-FD14-40C8-83B7-00FECB2D7F05}" destId="{42B4462B-1ED9-4792-8867-A25B773E3B2B}" srcOrd="0" destOrd="0" presId="urn:microsoft.com/office/officeart/2005/8/layout/cycle3"/>
    <dgm:cxn modelId="{69B990B8-21BF-4EEE-A6E1-353385EC0C38}" type="presParOf" srcId="{42B4462B-1ED9-4792-8867-A25B773E3B2B}" destId="{7804AEB4-208A-4135-A677-BED6B7F1DBFD}" srcOrd="0" destOrd="0" presId="urn:microsoft.com/office/officeart/2005/8/layout/cycle3"/>
    <dgm:cxn modelId="{126BBD9A-7763-4511-B61F-931D532D65B9}" type="presParOf" srcId="{42B4462B-1ED9-4792-8867-A25B773E3B2B}" destId="{DB4628BA-D7A7-41BF-B097-C850ABB8DD33}" srcOrd="1" destOrd="0" presId="urn:microsoft.com/office/officeart/2005/8/layout/cycle3"/>
    <dgm:cxn modelId="{4A693DEF-41B9-4D8D-8F3F-38AC0B413D8D}" type="presParOf" srcId="{42B4462B-1ED9-4792-8867-A25B773E3B2B}" destId="{440941C3-D597-4546-9915-DEC0FC2B5BBC}" srcOrd="2" destOrd="0" presId="urn:microsoft.com/office/officeart/2005/8/layout/cycle3"/>
    <dgm:cxn modelId="{AD543C88-1AB5-4079-AA98-EDF06E040C66}" type="presParOf" srcId="{42B4462B-1ED9-4792-8867-A25B773E3B2B}" destId="{CB723B2A-8C80-4A66-B464-E454182014CB}" srcOrd="3" destOrd="0" presId="urn:microsoft.com/office/officeart/2005/8/layout/cycle3"/>
    <dgm:cxn modelId="{6B4B5CCC-B1BB-4736-94C9-EC0F1D35C829}" type="presParOf" srcId="{42B4462B-1ED9-4792-8867-A25B773E3B2B}" destId="{59092386-2262-45B0-827C-36DD25A4EEF4}" srcOrd="4" destOrd="0" presId="urn:microsoft.com/office/officeart/2005/8/layout/cycle3"/>
    <dgm:cxn modelId="{22DC4177-0EAC-4BD2-81D9-1553E0B9F98B}" type="presParOf" srcId="{42B4462B-1ED9-4792-8867-A25B773E3B2B}" destId="{3897F5DF-0336-4A2A-A500-5230959232E8}" srcOrd="5" destOrd="0" presId="urn:microsoft.com/office/officeart/2005/8/layout/cycle3"/>
    <dgm:cxn modelId="{CD3B32B0-AAD3-407E-946D-E1442B62FDB2}" type="presParOf" srcId="{42B4462B-1ED9-4792-8867-A25B773E3B2B}" destId="{F23D26A2-C5AD-42CB-B4E6-17B9885DA0DF}" srcOrd="6" destOrd="0" presId="urn:microsoft.com/office/officeart/2005/8/layout/cycle3"/>
    <dgm:cxn modelId="{66F24E8D-B664-409D-9764-A763F5318780}" type="presParOf" srcId="{42B4462B-1ED9-4792-8867-A25B773E3B2B}" destId="{49F96AA8-F4A6-4F00-A941-278B02D8EE83}" srcOrd="7" destOrd="0" presId="urn:microsoft.com/office/officeart/2005/8/layout/cycle3"/>
    <dgm:cxn modelId="{31FD4A0D-87D0-47C0-90DD-420100C9FDB7}" type="presParOf" srcId="{42B4462B-1ED9-4792-8867-A25B773E3B2B}" destId="{DCF49F40-4FAC-4F8B-9F0E-353D86F007D5}"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19B24-FD0B-46CC-8C2D-C02DB133DEF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079A4DF2-84F2-4938-AF00-C0CBEDDF8211}">
      <dgm:prSet phldrT="[Text]"/>
      <dgm:spPr/>
      <dgm:t>
        <a:bodyPr/>
        <a:lstStyle/>
        <a:p>
          <a:r>
            <a:rPr lang="en-US" dirty="0"/>
            <a:t>Reading list</a:t>
          </a:r>
          <a:endParaRPr lang="en-GB" dirty="0"/>
        </a:p>
      </dgm:t>
    </dgm:pt>
    <dgm:pt modelId="{1BAE373C-014B-40A0-8DFF-5CA5C04299A8}" type="parTrans" cxnId="{7FF78EEB-BD3D-4483-9DAB-6E60C6A96D4E}">
      <dgm:prSet/>
      <dgm:spPr/>
      <dgm:t>
        <a:bodyPr/>
        <a:lstStyle/>
        <a:p>
          <a:endParaRPr lang="en-GB"/>
        </a:p>
      </dgm:t>
    </dgm:pt>
    <dgm:pt modelId="{8E0B9A15-BF8C-458F-BAF6-0129465109A3}" type="sibTrans" cxnId="{7FF78EEB-BD3D-4483-9DAB-6E60C6A96D4E}">
      <dgm:prSet/>
      <dgm:spPr/>
      <dgm:t>
        <a:bodyPr/>
        <a:lstStyle/>
        <a:p>
          <a:endParaRPr lang="en-GB"/>
        </a:p>
      </dgm:t>
    </dgm:pt>
    <dgm:pt modelId="{A4C38C8C-F6E4-42D7-AB12-86727C72F02F}">
      <dgm:prSet phldrT="[Text]"/>
      <dgm:spPr/>
      <dgm:t>
        <a:bodyPr/>
        <a:lstStyle/>
        <a:p>
          <a:r>
            <a:rPr lang="en-US" dirty="0"/>
            <a:t>Key references</a:t>
          </a:r>
          <a:endParaRPr lang="en-GB" dirty="0"/>
        </a:p>
      </dgm:t>
    </dgm:pt>
    <dgm:pt modelId="{FA2991D8-84B9-4065-94D4-96BDFD8BF63E}" type="parTrans" cxnId="{E5017910-ED70-496D-B732-46F98F44FA05}">
      <dgm:prSet/>
      <dgm:spPr/>
      <dgm:t>
        <a:bodyPr/>
        <a:lstStyle/>
        <a:p>
          <a:endParaRPr lang="en-GB"/>
        </a:p>
      </dgm:t>
    </dgm:pt>
    <dgm:pt modelId="{C00CE111-C2D7-4BCE-AA95-89A5A5373FAA}" type="sibTrans" cxnId="{E5017910-ED70-496D-B732-46F98F44FA05}">
      <dgm:prSet/>
      <dgm:spPr/>
      <dgm:t>
        <a:bodyPr/>
        <a:lstStyle/>
        <a:p>
          <a:endParaRPr lang="en-GB"/>
        </a:p>
      </dgm:t>
    </dgm:pt>
    <dgm:pt modelId="{C72FCA3C-4E21-4C05-BBD6-CD5C947CC6BF}">
      <dgm:prSet phldrT="[Text]"/>
      <dgm:spPr/>
      <dgm:t>
        <a:bodyPr/>
        <a:lstStyle/>
        <a:p>
          <a:r>
            <a:rPr lang="en-US" dirty="0"/>
            <a:t>Key texts</a:t>
          </a:r>
          <a:endParaRPr lang="en-GB" dirty="0"/>
        </a:p>
      </dgm:t>
    </dgm:pt>
    <dgm:pt modelId="{208044C4-EA65-460C-819C-4A755F7A30C7}" type="parTrans" cxnId="{2600904D-0AA5-45B3-BE8F-F6D5998BBC34}">
      <dgm:prSet/>
      <dgm:spPr/>
      <dgm:t>
        <a:bodyPr/>
        <a:lstStyle/>
        <a:p>
          <a:endParaRPr lang="en-GB"/>
        </a:p>
      </dgm:t>
    </dgm:pt>
    <dgm:pt modelId="{7755E482-4A35-40F9-8329-97713F854001}" type="sibTrans" cxnId="{2600904D-0AA5-45B3-BE8F-F6D5998BBC34}">
      <dgm:prSet/>
      <dgm:spPr/>
      <dgm:t>
        <a:bodyPr/>
        <a:lstStyle/>
        <a:p>
          <a:endParaRPr lang="en-GB"/>
        </a:p>
      </dgm:t>
    </dgm:pt>
    <dgm:pt modelId="{87765C20-7768-42F3-970E-1C40A20382DE}">
      <dgm:prSet phldrT="[Text]"/>
      <dgm:spPr/>
      <dgm:t>
        <a:bodyPr/>
        <a:lstStyle/>
        <a:p>
          <a:r>
            <a:rPr lang="en-US" dirty="0"/>
            <a:t>Further reading</a:t>
          </a:r>
          <a:endParaRPr lang="en-GB" dirty="0"/>
        </a:p>
      </dgm:t>
    </dgm:pt>
    <dgm:pt modelId="{5E7A77FC-0832-4C73-8111-430409E34398}" type="parTrans" cxnId="{9253175E-34D3-4813-823C-08AF80C1BB33}">
      <dgm:prSet/>
      <dgm:spPr/>
      <dgm:t>
        <a:bodyPr/>
        <a:lstStyle/>
        <a:p>
          <a:endParaRPr lang="en-GB"/>
        </a:p>
      </dgm:t>
    </dgm:pt>
    <dgm:pt modelId="{2518737F-E238-45FE-9A2E-2E05E695FEC6}" type="sibTrans" cxnId="{9253175E-34D3-4813-823C-08AF80C1BB33}">
      <dgm:prSet/>
      <dgm:spPr/>
      <dgm:t>
        <a:bodyPr/>
        <a:lstStyle/>
        <a:p>
          <a:endParaRPr lang="en-GB"/>
        </a:p>
      </dgm:t>
    </dgm:pt>
    <dgm:pt modelId="{0CEB64D6-9DA8-4ECE-871F-4933A5868FC8}">
      <dgm:prSet phldrT="[Text]"/>
      <dgm:spPr/>
      <dgm:t>
        <a:bodyPr/>
        <a:lstStyle/>
        <a:p>
          <a:r>
            <a:rPr lang="en-US" dirty="0"/>
            <a:t>Recommended reading list</a:t>
          </a:r>
          <a:endParaRPr lang="en-GB" dirty="0"/>
        </a:p>
      </dgm:t>
    </dgm:pt>
    <dgm:pt modelId="{D1A3C5E5-FCD6-431C-827B-66C0C97318D7}" type="parTrans" cxnId="{D5749973-8D7A-4515-8750-B9AE00345794}">
      <dgm:prSet/>
      <dgm:spPr/>
      <dgm:t>
        <a:bodyPr/>
        <a:lstStyle/>
        <a:p>
          <a:endParaRPr lang="en-GB"/>
        </a:p>
      </dgm:t>
    </dgm:pt>
    <dgm:pt modelId="{3DC9AD9C-22BF-4801-8763-9B834825CE90}" type="sibTrans" cxnId="{D5749973-8D7A-4515-8750-B9AE00345794}">
      <dgm:prSet/>
      <dgm:spPr/>
      <dgm:t>
        <a:bodyPr/>
        <a:lstStyle/>
        <a:p>
          <a:endParaRPr lang="en-GB"/>
        </a:p>
      </dgm:t>
    </dgm:pt>
    <dgm:pt modelId="{E05FC5FA-0AFA-4414-9FC3-EA1FEF035BCF}">
      <dgm:prSet/>
      <dgm:spPr/>
      <dgm:t>
        <a:bodyPr/>
        <a:lstStyle/>
        <a:p>
          <a:r>
            <a:rPr lang="en-US" dirty="0"/>
            <a:t>Bibliography</a:t>
          </a:r>
          <a:endParaRPr lang="en-GB" dirty="0"/>
        </a:p>
      </dgm:t>
    </dgm:pt>
    <dgm:pt modelId="{B1FA8A61-EA08-4D9E-9DBB-CD4813D48410}" type="parTrans" cxnId="{1DD576EB-0E52-4BE2-B48F-4AB2774A2174}">
      <dgm:prSet/>
      <dgm:spPr/>
      <dgm:t>
        <a:bodyPr/>
        <a:lstStyle/>
        <a:p>
          <a:endParaRPr lang="en-GB"/>
        </a:p>
      </dgm:t>
    </dgm:pt>
    <dgm:pt modelId="{F9E32A9A-63E7-4835-A97B-536259061D9E}" type="sibTrans" cxnId="{1DD576EB-0E52-4BE2-B48F-4AB2774A2174}">
      <dgm:prSet/>
      <dgm:spPr/>
      <dgm:t>
        <a:bodyPr/>
        <a:lstStyle/>
        <a:p>
          <a:endParaRPr lang="en-GB"/>
        </a:p>
      </dgm:t>
    </dgm:pt>
    <dgm:pt modelId="{79B2800F-C306-45D0-BD8E-723158AA20A5}">
      <dgm:prSet/>
      <dgm:spPr/>
      <dgm:t>
        <a:bodyPr/>
        <a:lstStyle/>
        <a:p>
          <a:r>
            <a:rPr lang="en-US" dirty="0"/>
            <a:t>Selected bibliography</a:t>
          </a:r>
          <a:endParaRPr lang="en-GB" dirty="0"/>
        </a:p>
      </dgm:t>
    </dgm:pt>
    <dgm:pt modelId="{53325A01-3F63-4A91-A969-E766035A4E6E}" type="parTrans" cxnId="{16BDFDD7-E3F0-4386-BB11-738819DE6E8C}">
      <dgm:prSet/>
      <dgm:spPr/>
      <dgm:t>
        <a:bodyPr/>
        <a:lstStyle/>
        <a:p>
          <a:endParaRPr lang="en-GB"/>
        </a:p>
      </dgm:t>
    </dgm:pt>
    <dgm:pt modelId="{62B35DA0-B8F4-4713-A315-2297158BB652}" type="sibTrans" cxnId="{16BDFDD7-E3F0-4386-BB11-738819DE6E8C}">
      <dgm:prSet/>
      <dgm:spPr/>
      <dgm:t>
        <a:bodyPr/>
        <a:lstStyle/>
        <a:p>
          <a:endParaRPr lang="en-GB"/>
        </a:p>
      </dgm:t>
    </dgm:pt>
    <dgm:pt modelId="{D0246286-8D71-47DB-872E-A901BFD65E02}">
      <dgm:prSet/>
      <dgm:spPr/>
      <dgm:t>
        <a:bodyPr/>
        <a:lstStyle/>
        <a:p>
          <a:r>
            <a:rPr lang="en-US" dirty="0"/>
            <a:t>Modular descriptor reading list</a:t>
          </a:r>
          <a:endParaRPr lang="en-GB" dirty="0"/>
        </a:p>
      </dgm:t>
    </dgm:pt>
    <dgm:pt modelId="{62921141-3F0E-4ADC-84DC-C1722D0E938D}" type="parTrans" cxnId="{C83EBE21-8B03-4A6B-A43E-79135E652631}">
      <dgm:prSet/>
      <dgm:spPr/>
      <dgm:t>
        <a:bodyPr/>
        <a:lstStyle/>
        <a:p>
          <a:endParaRPr lang="en-GB"/>
        </a:p>
      </dgm:t>
    </dgm:pt>
    <dgm:pt modelId="{A19FDC79-5198-4D6B-8341-03643BC4FF0B}" type="sibTrans" cxnId="{C83EBE21-8B03-4A6B-A43E-79135E652631}">
      <dgm:prSet/>
      <dgm:spPr/>
      <dgm:t>
        <a:bodyPr/>
        <a:lstStyle/>
        <a:p>
          <a:endParaRPr lang="en-GB"/>
        </a:p>
      </dgm:t>
    </dgm:pt>
    <dgm:pt modelId="{6110CA29-EECE-45F4-8401-0A6586D61C6C}" type="pres">
      <dgm:prSet presAssocID="{81E19B24-FD0B-46CC-8C2D-C02DB133DEF1}" presName="cycle" presStyleCnt="0">
        <dgm:presLayoutVars>
          <dgm:dir/>
          <dgm:resizeHandles val="exact"/>
        </dgm:presLayoutVars>
      </dgm:prSet>
      <dgm:spPr/>
    </dgm:pt>
    <dgm:pt modelId="{1DFF5C6B-0B8D-4754-9419-D33150DA2FB5}" type="pres">
      <dgm:prSet presAssocID="{E05FC5FA-0AFA-4414-9FC3-EA1FEF035BCF}" presName="node" presStyleLbl="node1" presStyleIdx="0" presStyleCnt="8">
        <dgm:presLayoutVars>
          <dgm:bulletEnabled val="1"/>
        </dgm:presLayoutVars>
      </dgm:prSet>
      <dgm:spPr/>
    </dgm:pt>
    <dgm:pt modelId="{9E1E1B65-6C42-44E5-85BA-43303CAF985C}" type="pres">
      <dgm:prSet presAssocID="{E05FC5FA-0AFA-4414-9FC3-EA1FEF035BCF}" presName="spNode" presStyleCnt="0"/>
      <dgm:spPr/>
    </dgm:pt>
    <dgm:pt modelId="{8713277B-86B5-4E15-AD96-94AC24964290}" type="pres">
      <dgm:prSet presAssocID="{F9E32A9A-63E7-4835-A97B-536259061D9E}" presName="sibTrans" presStyleLbl="sibTrans1D1" presStyleIdx="0" presStyleCnt="8"/>
      <dgm:spPr/>
    </dgm:pt>
    <dgm:pt modelId="{16E0A432-9CD3-489D-A838-AB1C433D8952}" type="pres">
      <dgm:prSet presAssocID="{079A4DF2-84F2-4938-AF00-C0CBEDDF8211}" presName="node" presStyleLbl="node1" presStyleIdx="1" presStyleCnt="8">
        <dgm:presLayoutVars>
          <dgm:bulletEnabled val="1"/>
        </dgm:presLayoutVars>
      </dgm:prSet>
      <dgm:spPr/>
    </dgm:pt>
    <dgm:pt modelId="{92FC63EE-CEE3-48A9-95D2-A47FA6E204F1}" type="pres">
      <dgm:prSet presAssocID="{079A4DF2-84F2-4938-AF00-C0CBEDDF8211}" presName="spNode" presStyleCnt="0"/>
      <dgm:spPr/>
    </dgm:pt>
    <dgm:pt modelId="{367F16E6-22C5-4F0A-A9A4-84C5FE81F811}" type="pres">
      <dgm:prSet presAssocID="{8E0B9A15-BF8C-458F-BAF6-0129465109A3}" presName="sibTrans" presStyleLbl="sibTrans1D1" presStyleIdx="1" presStyleCnt="8"/>
      <dgm:spPr/>
    </dgm:pt>
    <dgm:pt modelId="{4FDF8390-7D9A-49A2-9985-5B92A3925F0A}" type="pres">
      <dgm:prSet presAssocID="{A4C38C8C-F6E4-42D7-AB12-86727C72F02F}" presName="node" presStyleLbl="node1" presStyleIdx="2" presStyleCnt="8">
        <dgm:presLayoutVars>
          <dgm:bulletEnabled val="1"/>
        </dgm:presLayoutVars>
      </dgm:prSet>
      <dgm:spPr/>
    </dgm:pt>
    <dgm:pt modelId="{3CED0BFC-F433-4326-92C5-EFCEF8A78194}" type="pres">
      <dgm:prSet presAssocID="{A4C38C8C-F6E4-42D7-AB12-86727C72F02F}" presName="spNode" presStyleCnt="0"/>
      <dgm:spPr/>
    </dgm:pt>
    <dgm:pt modelId="{A904035B-CCAB-4360-8C3B-95A28F921B14}" type="pres">
      <dgm:prSet presAssocID="{C00CE111-C2D7-4BCE-AA95-89A5A5373FAA}" presName="sibTrans" presStyleLbl="sibTrans1D1" presStyleIdx="2" presStyleCnt="8"/>
      <dgm:spPr/>
    </dgm:pt>
    <dgm:pt modelId="{D0C31016-B737-4A9A-8DAA-9A08D3736EE2}" type="pres">
      <dgm:prSet presAssocID="{D0246286-8D71-47DB-872E-A901BFD65E02}" presName="node" presStyleLbl="node1" presStyleIdx="3" presStyleCnt="8">
        <dgm:presLayoutVars>
          <dgm:bulletEnabled val="1"/>
        </dgm:presLayoutVars>
      </dgm:prSet>
      <dgm:spPr/>
    </dgm:pt>
    <dgm:pt modelId="{B98F70E1-C973-4875-92F4-125BB548584B}" type="pres">
      <dgm:prSet presAssocID="{D0246286-8D71-47DB-872E-A901BFD65E02}" presName="spNode" presStyleCnt="0"/>
      <dgm:spPr/>
    </dgm:pt>
    <dgm:pt modelId="{9AE24BC9-9764-430B-A4D0-1B5367417A1E}" type="pres">
      <dgm:prSet presAssocID="{A19FDC79-5198-4D6B-8341-03643BC4FF0B}" presName="sibTrans" presStyleLbl="sibTrans1D1" presStyleIdx="3" presStyleCnt="8"/>
      <dgm:spPr/>
    </dgm:pt>
    <dgm:pt modelId="{7ABFFED1-E83A-400F-A4EC-EE83A71B5A68}" type="pres">
      <dgm:prSet presAssocID="{C72FCA3C-4E21-4C05-BBD6-CD5C947CC6BF}" presName="node" presStyleLbl="node1" presStyleIdx="4" presStyleCnt="8">
        <dgm:presLayoutVars>
          <dgm:bulletEnabled val="1"/>
        </dgm:presLayoutVars>
      </dgm:prSet>
      <dgm:spPr/>
    </dgm:pt>
    <dgm:pt modelId="{266B1D6C-6C48-4854-B925-12AA54BF655C}" type="pres">
      <dgm:prSet presAssocID="{C72FCA3C-4E21-4C05-BBD6-CD5C947CC6BF}" presName="spNode" presStyleCnt="0"/>
      <dgm:spPr/>
    </dgm:pt>
    <dgm:pt modelId="{BF4CAAA5-AA0E-4291-B433-ABD878D1BFFF}" type="pres">
      <dgm:prSet presAssocID="{7755E482-4A35-40F9-8329-97713F854001}" presName="sibTrans" presStyleLbl="sibTrans1D1" presStyleIdx="4" presStyleCnt="8"/>
      <dgm:spPr/>
    </dgm:pt>
    <dgm:pt modelId="{92EFAD82-929B-4508-8CAB-9BD73012D6C4}" type="pres">
      <dgm:prSet presAssocID="{79B2800F-C306-45D0-BD8E-723158AA20A5}" presName="node" presStyleLbl="node1" presStyleIdx="5" presStyleCnt="8">
        <dgm:presLayoutVars>
          <dgm:bulletEnabled val="1"/>
        </dgm:presLayoutVars>
      </dgm:prSet>
      <dgm:spPr/>
    </dgm:pt>
    <dgm:pt modelId="{970ED0C2-6E5F-4920-BD83-655A2E50691F}" type="pres">
      <dgm:prSet presAssocID="{79B2800F-C306-45D0-BD8E-723158AA20A5}" presName="spNode" presStyleCnt="0"/>
      <dgm:spPr/>
    </dgm:pt>
    <dgm:pt modelId="{CC215BD2-55EB-4DEF-B2E9-1E1025D612A4}" type="pres">
      <dgm:prSet presAssocID="{62B35DA0-B8F4-4713-A315-2297158BB652}" presName="sibTrans" presStyleLbl="sibTrans1D1" presStyleIdx="5" presStyleCnt="8"/>
      <dgm:spPr/>
    </dgm:pt>
    <dgm:pt modelId="{9351295A-9788-4D01-8275-F6D1BD19727F}" type="pres">
      <dgm:prSet presAssocID="{87765C20-7768-42F3-970E-1C40A20382DE}" presName="node" presStyleLbl="node1" presStyleIdx="6" presStyleCnt="8">
        <dgm:presLayoutVars>
          <dgm:bulletEnabled val="1"/>
        </dgm:presLayoutVars>
      </dgm:prSet>
      <dgm:spPr/>
    </dgm:pt>
    <dgm:pt modelId="{5897E75E-B4FE-423E-AD21-5068FF367B7A}" type="pres">
      <dgm:prSet presAssocID="{87765C20-7768-42F3-970E-1C40A20382DE}" presName="spNode" presStyleCnt="0"/>
      <dgm:spPr/>
    </dgm:pt>
    <dgm:pt modelId="{FDD3C058-8F63-4190-8FC4-D7DF28666CFD}" type="pres">
      <dgm:prSet presAssocID="{2518737F-E238-45FE-9A2E-2E05E695FEC6}" presName="sibTrans" presStyleLbl="sibTrans1D1" presStyleIdx="6" presStyleCnt="8"/>
      <dgm:spPr/>
    </dgm:pt>
    <dgm:pt modelId="{4E08E3DC-C86D-4CDD-A93F-27C41E984899}" type="pres">
      <dgm:prSet presAssocID="{0CEB64D6-9DA8-4ECE-871F-4933A5868FC8}" presName="node" presStyleLbl="node1" presStyleIdx="7" presStyleCnt="8">
        <dgm:presLayoutVars>
          <dgm:bulletEnabled val="1"/>
        </dgm:presLayoutVars>
      </dgm:prSet>
      <dgm:spPr/>
    </dgm:pt>
    <dgm:pt modelId="{59F38C84-29C6-4E29-83D7-AB79DB0CDDC4}" type="pres">
      <dgm:prSet presAssocID="{0CEB64D6-9DA8-4ECE-871F-4933A5868FC8}" presName="spNode" presStyleCnt="0"/>
      <dgm:spPr/>
    </dgm:pt>
    <dgm:pt modelId="{C33CDDD8-34D2-46C9-8A9D-D9BBA4AE3F18}" type="pres">
      <dgm:prSet presAssocID="{3DC9AD9C-22BF-4801-8763-9B834825CE90}" presName="sibTrans" presStyleLbl="sibTrans1D1" presStyleIdx="7" presStyleCnt="8"/>
      <dgm:spPr/>
    </dgm:pt>
  </dgm:ptLst>
  <dgm:cxnLst>
    <dgm:cxn modelId="{506B300E-BC6B-447B-9515-CE945D7133D6}" type="presOf" srcId="{079A4DF2-84F2-4938-AF00-C0CBEDDF8211}" destId="{16E0A432-9CD3-489D-A838-AB1C433D8952}" srcOrd="0" destOrd="0" presId="urn:microsoft.com/office/officeart/2005/8/layout/cycle6"/>
    <dgm:cxn modelId="{E5017910-ED70-496D-B732-46F98F44FA05}" srcId="{81E19B24-FD0B-46CC-8C2D-C02DB133DEF1}" destId="{A4C38C8C-F6E4-42D7-AB12-86727C72F02F}" srcOrd="2" destOrd="0" parTransId="{FA2991D8-84B9-4065-94D4-96BDFD8BF63E}" sibTransId="{C00CE111-C2D7-4BCE-AA95-89A5A5373FAA}"/>
    <dgm:cxn modelId="{6D32CB12-491E-4E7E-AAD7-B41256A3D332}" type="presOf" srcId="{C00CE111-C2D7-4BCE-AA95-89A5A5373FAA}" destId="{A904035B-CCAB-4360-8C3B-95A28F921B14}" srcOrd="0" destOrd="0" presId="urn:microsoft.com/office/officeart/2005/8/layout/cycle6"/>
    <dgm:cxn modelId="{FFCDB918-288B-4B01-A8FD-0BA2A96E19D7}" type="presOf" srcId="{C72FCA3C-4E21-4C05-BBD6-CD5C947CC6BF}" destId="{7ABFFED1-E83A-400F-A4EC-EE83A71B5A68}" srcOrd="0" destOrd="0" presId="urn:microsoft.com/office/officeart/2005/8/layout/cycle6"/>
    <dgm:cxn modelId="{A4595E1B-813E-4EC9-8822-BC84C5B34AA8}" type="presOf" srcId="{F9E32A9A-63E7-4835-A97B-536259061D9E}" destId="{8713277B-86B5-4E15-AD96-94AC24964290}" srcOrd="0" destOrd="0" presId="urn:microsoft.com/office/officeart/2005/8/layout/cycle6"/>
    <dgm:cxn modelId="{C83EBE21-8B03-4A6B-A43E-79135E652631}" srcId="{81E19B24-FD0B-46CC-8C2D-C02DB133DEF1}" destId="{D0246286-8D71-47DB-872E-A901BFD65E02}" srcOrd="3" destOrd="0" parTransId="{62921141-3F0E-4ADC-84DC-C1722D0E938D}" sibTransId="{A19FDC79-5198-4D6B-8341-03643BC4FF0B}"/>
    <dgm:cxn modelId="{D133DE33-F3A4-4E61-8EA4-FF4352831B4A}" type="presOf" srcId="{D0246286-8D71-47DB-872E-A901BFD65E02}" destId="{D0C31016-B737-4A9A-8DAA-9A08D3736EE2}" srcOrd="0" destOrd="0" presId="urn:microsoft.com/office/officeart/2005/8/layout/cycle6"/>
    <dgm:cxn modelId="{32D0F838-BB13-463C-9823-DE5C15880CD4}" type="presOf" srcId="{7755E482-4A35-40F9-8329-97713F854001}" destId="{BF4CAAA5-AA0E-4291-B433-ABD878D1BFFF}" srcOrd="0" destOrd="0" presId="urn:microsoft.com/office/officeart/2005/8/layout/cycle6"/>
    <dgm:cxn modelId="{9253175E-34D3-4813-823C-08AF80C1BB33}" srcId="{81E19B24-FD0B-46CC-8C2D-C02DB133DEF1}" destId="{87765C20-7768-42F3-970E-1C40A20382DE}" srcOrd="6" destOrd="0" parTransId="{5E7A77FC-0832-4C73-8111-430409E34398}" sibTransId="{2518737F-E238-45FE-9A2E-2E05E695FEC6}"/>
    <dgm:cxn modelId="{2600904D-0AA5-45B3-BE8F-F6D5998BBC34}" srcId="{81E19B24-FD0B-46CC-8C2D-C02DB133DEF1}" destId="{C72FCA3C-4E21-4C05-BBD6-CD5C947CC6BF}" srcOrd="4" destOrd="0" parTransId="{208044C4-EA65-460C-819C-4A755F7A30C7}" sibTransId="{7755E482-4A35-40F9-8329-97713F854001}"/>
    <dgm:cxn modelId="{CE617D51-41AF-449F-AB2E-CBD8BBA26EDC}" type="presOf" srcId="{87765C20-7768-42F3-970E-1C40A20382DE}" destId="{9351295A-9788-4D01-8275-F6D1BD19727F}" srcOrd="0" destOrd="0" presId="urn:microsoft.com/office/officeart/2005/8/layout/cycle6"/>
    <dgm:cxn modelId="{D5749973-8D7A-4515-8750-B9AE00345794}" srcId="{81E19B24-FD0B-46CC-8C2D-C02DB133DEF1}" destId="{0CEB64D6-9DA8-4ECE-871F-4933A5868FC8}" srcOrd="7" destOrd="0" parTransId="{D1A3C5E5-FCD6-431C-827B-66C0C97318D7}" sibTransId="{3DC9AD9C-22BF-4801-8763-9B834825CE90}"/>
    <dgm:cxn modelId="{FFC1D47B-B035-42AE-8E38-6FBAB9CC0A2A}" type="presOf" srcId="{81E19B24-FD0B-46CC-8C2D-C02DB133DEF1}" destId="{6110CA29-EECE-45F4-8401-0A6586D61C6C}" srcOrd="0" destOrd="0" presId="urn:microsoft.com/office/officeart/2005/8/layout/cycle6"/>
    <dgm:cxn modelId="{47EB3F8D-BC10-4B16-9EBB-C66706D910D6}" type="presOf" srcId="{0CEB64D6-9DA8-4ECE-871F-4933A5868FC8}" destId="{4E08E3DC-C86D-4CDD-A93F-27C41E984899}" srcOrd="0" destOrd="0" presId="urn:microsoft.com/office/officeart/2005/8/layout/cycle6"/>
    <dgm:cxn modelId="{88BDB194-BCCD-4B27-B1B6-5A10273123DE}" type="presOf" srcId="{3DC9AD9C-22BF-4801-8763-9B834825CE90}" destId="{C33CDDD8-34D2-46C9-8A9D-D9BBA4AE3F18}" srcOrd="0" destOrd="0" presId="urn:microsoft.com/office/officeart/2005/8/layout/cycle6"/>
    <dgm:cxn modelId="{9228659D-1718-4150-9190-8DF3FF034A54}" type="presOf" srcId="{E05FC5FA-0AFA-4414-9FC3-EA1FEF035BCF}" destId="{1DFF5C6B-0B8D-4754-9419-D33150DA2FB5}" srcOrd="0" destOrd="0" presId="urn:microsoft.com/office/officeart/2005/8/layout/cycle6"/>
    <dgm:cxn modelId="{CECAD9A0-9D06-4F83-98B1-0252A2C73C7D}" type="presOf" srcId="{8E0B9A15-BF8C-458F-BAF6-0129465109A3}" destId="{367F16E6-22C5-4F0A-A9A4-84C5FE81F811}" srcOrd="0" destOrd="0" presId="urn:microsoft.com/office/officeart/2005/8/layout/cycle6"/>
    <dgm:cxn modelId="{A9F51DB2-1EF8-4568-9087-5216FF23B5D0}" type="presOf" srcId="{62B35DA0-B8F4-4713-A315-2297158BB652}" destId="{CC215BD2-55EB-4DEF-B2E9-1E1025D612A4}" srcOrd="0" destOrd="0" presId="urn:microsoft.com/office/officeart/2005/8/layout/cycle6"/>
    <dgm:cxn modelId="{A7BAAAC0-52C6-4752-981F-97AAEF1308BB}" type="presOf" srcId="{A4C38C8C-F6E4-42D7-AB12-86727C72F02F}" destId="{4FDF8390-7D9A-49A2-9985-5B92A3925F0A}" srcOrd="0" destOrd="0" presId="urn:microsoft.com/office/officeart/2005/8/layout/cycle6"/>
    <dgm:cxn modelId="{16BDFDD7-E3F0-4386-BB11-738819DE6E8C}" srcId="{81E19B24-FD0B-46CC-8C2D-C02DB133DEF1}" destId="{79B2800F-C306-45D0-BD8E-723158AA20A5}" srcOrd="5" destOrd="0" parTransId="{53325A01-3F63-4A91-A969-E766035A4E6E}" sibTransId="{62B35DA0-B8F4-4713-A315-2297158BB652}"/>
    <dgm:cxn modelId="{B655DEE0-CC98-4FF8-B36F-6A6EA4CDD815}" type="presOf" srcId="{A19FDC79-5198-4D6B-8341-03643BC4FF0B}" destId="{9AE24BC9-9764-430B-A4D0-1B5367417A1E}" srcOrd="0" destOrd="0" presId="urn:microsoft.com/office/officeart/2005/8/layout/cycle6"/>
    <dgm:cxn modelId="{1DD576EB-0E52-4BE2-B48F-4AB2774A2174}" srcId="{81E19B24-FD0B-46CC-8C2D-C02DB133DEF1}" destId="{E05FC5FA-0AFA-4414-9FC3-EA1FEF035BCF}" srcOrd="0" destOrd="0" parTransId="{B1FA8A61-EA08-4D9E-9DBB-CD4813D48410}" sibTransId="{F9E32A9A-63E7-4835-A97B-536259061D9E}"/>
    <dgm:cxn modelId="{7FF78EEB-BD3D-4483-9DAB-6E60C6A96D4E}" srcId="{81E19B24-FD0B-46CC-8C2D-C02DB133DEF1}" destId="{079A4DF2-84F2-4938-AF00-C0CBEDDF8211}" srcOrd="1" destOrd="0" parTransId="{1BAE373C-014B-40A0-8DFF-5CA5C04299A8}" sibTransId="{8E0B9A15-BF8C-458F-BAF6-0129465109A3}"/>
    <dgm:cxn modelId="{3EA666F3-9D12-4E46-AECD-2FB034BD5327}" type="presOf" srcId="{2518737F-E238-45FE-9A2E-2E05E695FEC6}" destId="{FDD3C058-8F63-4190-8FC4-D7DF28666CFD}" srcOrd="0" destOrd="0" presId="urn:microsoft.com/office/officeart/2005/8/layout/cycle6"/>
    <dgm:cxn modelId="{6913C2FA-B121-4CA1-B23F-4D8BF64141A5}" type="presOf" srcId="{79B2800F-C306-45D0-BD8E-723158AA20A5}" destId="{92EFAD82-929B-4508-8CAB-9BD73012D6C4}" srcOrd="0" destOrd="0" presId="urn:microsoft.com/office/officeart/2005/8/layout/cycle6"/>
    <dgm:cxn modelId="{E1604323-607F-44A7-9381-B670143A5E66}" type="presParOf" srcId="{6110CA29-EECE-45F4-8401-0A6586D61C6C}" destId="{1DFF5C6B-0B8D-4754-9419-D33150DA2FB5}" srcOrd="0" destOrd="0" presId="urn:microsoft.com/office/officeart/2005/8/layout/cycle6"/>
    <dgm:cxn modelId="{68A9F390-0913-4820-810B-A156BEB05DB0}" type="presParOf" srcId="{6110CA29-EECE-45F4-8401-0A6586D61C6C}" destId="{9E1E1B65-6C42-44E5-85BA-43303CAF985C}" srcOrd="1" destOrd="0" presId="urn:microsoft.com/office/officeart/2005/8/layout/cycle6"/>
    <dgm:cxn modelId="{8E6846F4-A15B-4101-B36F-5903E4B2CA72}" type="presParOf" srcId="{6110CA29-EECE-45F4-8401-0A6586D61C6C}" destId="{8713277B-86B5-4E15-AD96-94AC24964290}" srcOrd="2" destOrd="0" presId="urn:microsoft.com/office/officeart/2005/8/layout/cycle6"/>
    <dgm:cxn modelId="{8854DDFF-E329-4A5E-B22F-0FB5FD6F91DA}" type="presParOf" srcId="{6110CA29-EECE-45F4-8401-0A6586D61C6C}" destId="{16E0A432-9CD3-489D-A838-AB1C433D8952}" srcOrd="3" destOrd="0" presId="urn:microsoft.com/office/officeart/2005/8/layout/cycle6"/>
    <dgm:cxn modelId="{BC355D87-89C3-4693-8A70-3B68019AFF6B}" type="presParOf" srcId="{6110CA29-EECE-45F4-8401-0A6586D61C6C}" destId="{92FC63EE-CEE3-48A9-95D2-A47FA6E204F1}" srcOrd="4" destOrd="0" presId="urn:microsoft.com/office/officeart/2005/8/layout/cycle6"/>
    <dgm:cxn modelId="{AECC01BD-7C16-4389-9D41-064DEBE76FB6}" type="presParOf" srcId="{6110CA29-EECE-45F4-8401-0A6586D61C6C}" destId="{367F16E6-22C5-4F0A-A9A4-84C5FE81F811}" srcOrd="5" destOrd="0" presId="urn:microsoft.com/office/officeart/2005/8/layout/cycle6"/>
    <dgm:cxn modelId="{663F95E0-C471-4A79-867A-786B5E6580AE}" type="presParOf" srcId="{6110CA29-EECE-45F4-8401-0A6586D61C6C}" destId="{4FDF8390-7D9A-49A2-9985-5B92A3925F0A}" srcOrd="6" destOrd="0" presId="urn:microsoft.com/office/officeart/2005/8/layout/cycle6"/>
    <dgm:cxn modelId="{FDE09B21-C71F-4DEB-A5FC-CE559A26C1B4}" type="presParOf" srcId="{6110CA29-EECE-45F4-8401-0A6586D61C6C}" destId="{3CED0BFC-F433-4326-92C5-EFCEF8A78194}" srcOrd="7" destOrd="0" presId="urn:microsoft.com/office/officeart/2005/8/layout/cycle6"/>
    <dgm:cxn modelId="{75E5C190-3C62-4EE5-956B-380D8F7B6BC9}" type="presParOf" srcId="{6110CA29-EECE-45F4-8401-0A6586D61C6C}" destId="{A904035B-CCAB-4360-8C3B-95A28F921B14}" srcOrd="8" destOrd="0" presId="urn:microsoft.com/office/officeart/2005/8/layout/cycle6"/>
    <dgm:cxn modelId="{179F088D-4C99-4E60-AF16-A47E5A9D159A}" type="presParOf" srcId="{6110CA29-EECE-45F4-8401-0A6586D61C6C}" destId="{D0C31016-B737-4A9A-8DAA-9A08D3736EE2}" srcOrd="9" destOrd="0" presId="urn:microsoft.com/office/officeart/2005/8/layout/cycle6"/>
    <dgm:cxn modelId="{CF1D91DA-0CA8-41C9-8A6D-1A4BC621B2E8}" type="presParOf" srcId="{6110CA29-EECE-45F4-8401-0A6586D61C6C}" destId="{B98F70E1-C973-4875-92F4-125BB548584B}" srcOrd="10" destOrd="0" presId="urn:microsoft.com/office/officeart/2005/8/layout/cycle6"/>
    <dgm:cxn modelId="{43462DF1-162B-487C-B4C1-A459A7A06325}" type="presParOf" srcId="{6110CA29-EECE-45F4-8401-0A6586D61C6C}" destId="{9AE24BC9-9764-430B-A4D0-1B5367417A1E}" srcOrd="11" destOrd="0" presId="urn:microsoft.com/office/officeart/2005/8/layout/cycle6"/>
    <dgm:cxn modelId="{7354CBE7-FEB3-4397-852F-3CDDC1D3FE2E}" type="presParOf" srcId="{6110CA29-EECE-45F4-8401-0A6586D61C6C}" destId="{7ABFFED1-E83A-400F-A4EC-EE83A71B5A68}" srcOrd="12" destOrd="0" presId="urn:microsoft.com/office/officeart/2005/8/layout/cycle6"/>
    <dgm:cxn modelId="{6F186DA9-8E3F-4726-8B3F-7585F1EE9C40}" type="presParOf" srcId="{6110CA29-EECE-45F4-8401-0A6586D61C6C}" destId="{266B1D6C-6C48-4854-B925-12AA54BF655C}" srcOrd="13" destOrd="0" presId="urn:microsoft.com/office/officeart/2005/8/layout/cycle6"/>
    <dgm:cxn modelId="{F4CAEE4A-9AF2-4525-91A2-2405ED210A07}" type="presParOf" srcId="{6110CA29-EECE-45F4-8401-0A6586D61C6C}" destId="{BF4CAAA5-AA0E-4291-B433-ABD878D1BFFF}" srcOrd="14" destOrd="0" presId="urn:microsoft.com/office/officeart/2005/8/layout/cycle6"/>
    <dgm:cxn modelId="{709D0A2B-432F-4A0C-8147-D98488B0A71E}" type="presParOf" srcId="{6110CA29-EECE-45F4-8401-0A6586D61C6C}" destId="{92EFAD82-929B-4508-8CAB-9BD73012D6C4}" srcOrd="15" destOrd="0" presId="urn:microsoft.com/office/officeart/2005/8/layout/cycle6"/>
    <dgm:cxn modelId="{1090FE13-067A-4A5D-9599-C94C44B327BE}" type="presParOf" srcId="{6110CA29-EECE-45F4-8401-0A6586D61C6C}" destId="{970ED0C2-6E5F-4920-BD83-655A2E50691F}" srcOrd="16" destOrd="0" presId="urn:microsoft.com/office/officeart/2005/8/layout/cycle6"/>
    <dgm:cxn modelId="{69C15625-6C70-4595-8D2C-9F6FACC75334}" type="presParOf" srcId="{6110CA29-EECE-45F4-8401-0A6586D61C6C}" destId="{CC215BD2-55EB-4DEF-B2E9-1E1025D612A4}" srcOrd="17" destOrd="0" presId="urn:microsoft.com/office/officeart/2005/8/layout/cycle6"/>
    <dgm:cxn modelId="{F5242612-EBB9-41C4-AC92-5F18BD93F3B9}" type="presParOf" srcId="{6110CA29-EECE-45F4-8401-0A6586D61C6C}" destId="{9351295A-9788-4D01-8275-F6D1BD19727F}" srcOrd="18" destOrd="0" presId="urn:microsoft.com/office/officeart/2005/8/layout/cycle6"/>
    <dgm:cxn modelId="{7D6B969F-88DB-4CD6-B271-8966D2387CB5}" type="presParOf" srcId="{6110CA29-EECE-45F4-8401-0A6586D61C6C}" destId="{5897E75E-B4FE-423E-AD21-5068FF367B7A}" srcOrd="19" destOrd="0" presId="urn:microsoft.com/office/officeart/2005/8/layout/cycle6"/>
    <dgm:cxn modelId="{73FB6679-82AE-4D46-8485-55E70904AF20}" type="presParOf" srcId="{6110CA29-EECE-45F4-8401-0A6586D61C6C}" destId="{FDD3C058-8F63-4190-8FC4-D7DF28666CFD}" srcOrd="20" destOrd="0" presId="urn:microsoft.com/office/officeart/2005/8/layout/cycle6"/>
    <dgm:cxn modelId="{EBD49B3A-7E3B-40D2-9A04-9BB08A2518EA}" type="presParOf" srcId="{6110CA29-EECE-45F4-8401-0A6586D61C6C}" destId="{4E08E3DC-C86D-4CDD-A93F-27C41E984899}" srcOrd="21" destOrd="0" presId="urn:microsoft.com/office/officeart/2005/8/layout/cycle6"/>
    <dgm:cxn modelId="{1D13B65F-2A30-4C02-9A19-5FE184989BB7}" type="presParOf" srcId="{6110CA29-EECE-45F4-8401-0A6586D61C6C}" destId="{59F38C84-29C6-4E29-83D7-AB79DB0CDDC4}" srcOrd="22" destOrd="0" presId="urn:microsoft.com/office/officeart/2005/8/layout/cycle6"/>
    <dgm:cxn modelId="{2958DD86-2317-4294-BC5E-AC1E312C180A}" type="presParOf" srcId="{6110CA29-EECE-45F4-8401-0A6586D61C6C}" destId="{C33CDDD8-34D2-46C9-8A9D-D9BBA4AE3F18}"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A78BA4-95C1-48CD-ABFE-73EEA5696172}" type="doc">
      <dgm:prSet loTypeId="urn:microsoft.com/office/officeart/2005/8/layout/process2" loCatId="process" qsTypeId="urn:microsoft.com/office/officeart/2005/8/quickstyle/simple1" qsCatId="simple" csTypeId="urn:microsoft.com/office/officeart/2005/8/colors/accent1_2" csCatId="accent1" phldr="1"/>
      <dgm:spPr/>
    </dgm:pt>
    <dgm:pt modelId="{5F09BA93-A650-43FE-B052-7A4495F1D86C}">
      <dgm:prSet phldrT="[Text]"/>
      <dgm:spPr/>
      <dgm:t>
        <a:bodyPr/>
        <a:lstStyle/>
        <a:p>
          <a:r>
            <a:rPr lang="en-US" dirty="0"/>
            <a:t>Transferable skills</a:t>
          </a:r>
          <a:endParaRPr lang="en-GB" dirty="0"/>
        </a:p>
      </dgm:t>
    </dgm:pt>
    <dgm:pt modelId="{21FCE22A-9D74-40AB-95AB-DE134931C99A}" type="parTrans" cxnId="{F42A45A0-992A-4F46-87FD-A4CF9DAB4CC6}">
      <dgm:prSet/>
      <dgm:spPr/>
      <dgm:t>
        <a:bodyPr/>
        <a:lstStyle/>
        <a:p>
          <a:endParaRPr lang="en-GB"/>
        </a:p>
      </dgm:t>
    </dgm:pt>
    <dgm:pt modelId="{23D65F90-9242-42D3-B5D8-4ED7DE3EDE54}" type="sibTrans" cxnId="{F42A45A0-992A-4F46-87FD-A4CF9DAB4CC6}">
      <dgm:prSet/>
      <dgm:spPr/>
      <dgm:t>
        <a:bodyPr/>
        <a:lstStyle/>
        <a:p>
          <a:endParaRPr lang="en-GB"/>
        </a:p>
      </dgm:t>
    </dgm:pt>
    <dgm:pt modelId="{F108C510-AFAD-42E1-AFCF-6591180B5228}">
      <dgm:prSet phldrT="[Text]"/>
      <dgm:spPr/>
      <dgm:t>
        <a:bodyPr/>
        <a:lstStyle/>
        <a:p>
          <a:r>
            <a:rPr lang="en-US" dirty="0"/>
            <a:t>Published a journal article</a:t>
          </a:r>
          <a:endParaRPr lang="en-GB" dirty="0"/>
        </a:p>
      </dgm:t>
    </dgm:pt>
    <dgm:pt modelId="{FA861469-7FD0-4511-9AE0-04B040313ADA}" type="parTrans" cxnId="{1A527DF5-081C-47FE-A01B-69B8BD1BB9A9}">
      <dgm:prSet/>
      <dgm:spPr/>
      <dgm:t>
        <a:bodyPr/>
        <a:lstStyle/>
        <a:p>
          <a:endParaRPr lang="en-GB"/>
        </a:p>
      </dgm:t>
    </dgm:pt>
    <dgm:pt modelId="{5852E90B-9CD7-4E9C-8BE3-B59BBE0E84DD}" type="sibTrans" cxnId="{1A527DF5-081C-47FE-A01B-69B8BD1BB9A9}">
      <dgm:prSet/>
      <dgm:spPr/>
      <dgm:t>
        <a:bodyPr/>
        <a:lstStyle/>
        <a:p>
          <a:endParaRPr lang="en-GB"/>
        </a:p>
      </dgm:t>
    </dgm:pt>
    <dgm:pt modelId="{9898D73F-D822-4005-ADC2-8664E4269FE2}">
      <dgm:prSet phldrT="[Text]"/>
      <dgm:spPr/>
      <dgm:t>
        <a:bodyPr/>
        <a:lstStyle/>
        <a:p>
          <a:r>
            <a:rPr lang="en-US" dirty="0"/>
            <a:t>Board members</a:t>
          </a:r>
          <a:endParaRPr lang="en-GB" dirty="0"/>
        </a:p>
      </dgm:t>
    </dgm:pt>
    <dgm:pt modelId="{AB2B37A6-2C77-44B5-949D-C945244D6FAF}" type="parTrans" cxnId="{D369FA55-F091-48DB-9069-112207EE68AA}">
      <dgm:prSet/>
      <dgm:spPr/>
      <dgm:t>
        <a:bodyPr/>
        <a:lstStyle/>
        <a:p>
          <a:endParaRPr lang="en-GB"/>
        </a:p>
      </dgm:t>
    </dgm:pt>
    <dgm:pt modelId="{A981B245-A89C-4839-8A98-97070ABC462B}" type="sibTrans" cxnId="{D369FA55-F091-48DB-9069-112207EE68AA}">
      <dgm:prSet/>
      <dgm:spPr/>
      <dgm:t>
        <a:bodyPr/>
        <a:lstStyle/>
        <a:p>
          <a:endParaRPr lang="en-GB"/>
        </a:p>
      </dgm:t>
    </dgm:pt>
    <dgm:pt modelId="{6D28BE02-6E7E-462D-A6F4-100D70852442}" type="pres">
      <dgm:prSet presAssocID="{1DA78BA4-95C1-48CD-ABFE-73EEA5696172}" presName="linearFlow" presStyleCnt="0">
        <dgm:presLayoutVars>
          <dgm:resizeHandles val="exact"/>
        </dgm:presLayoutVars>
      </dgm:prSet>
      <dgm:spPr/>
    </dgm:pt>
    <dgm:pt modelId="{0F9233DA-08E4-4A05-AE3F-C7DD88FD40D7}" type="pres">
      <dgm:prSet presAssocID="{5F09BA93-A650-43FE-B052-7A4495F1D86C}" presName="node" presStyleLbl="node1" presStyleIdx="0" presStyleCnt="3" custScaleX="177742">
        <dgm:presLayoutVars>
          <dgm:bulletEnabled val="1"/>
        </dgm:presLayoutVars>
      </dgm:prSet>
      <dgm:spPr/>
    </dgm:pt>
    <dgm:pt modelId="{B52A98BA-BA7F-4ACE-99D1-280507C88598}" type="pres">
      <dgm:prSet presAssocID="{23D65F90-9242-42D3-B5D8-4ED7DE3EDE54}" presName="sibTrans" presStyleLbl="sibTrans2D1" presStyleIdx="0" presStyleCnt="2"/>
      <dgm:spPr/>
    </dgm:pt>
    <dgm:pt modelId="{8A6B146F-6FC0-4BCC-892F-99478DB5A5A4}" type="pres">
      <dgm:prSet presAssocID="{23D65F90-9242-42D3-B5D8-4ED7DE3EDE54}" presName="connectorText" presStyleLbl="sibTrans2D1" presStyleIdx="0" presStyleCnt="2"/>
      <dgm:spPr/>
    </dgm:pt>
    <dgm:pt modelId="{CABA2835-45F4-4430-9F74-45D31DC971BE}" type="pres">
      <dgm:prSet presAssocID="{F108C510-AFAD-42E1-AFCF-6591180B5228}" presName="node" presStyleLbl="node1" presStyleIdx="1" presStyleCnt="3" custScaleX="192823">
        <dgm:presLayoutVars>
          <dgm:bulletEnabled val="1"/>
        </dgm:presLayoutVars>
      </dgm:prSet>
      <dgm:spPr/>
    </dgm:pt>
    <dgm:pt modelId="{E1E8FBF8-AE58-4C9C-9ACB-3D19FC6D30C3}" type="pres">
      <dgm:prSet presAssocID="{5852E90B-9CD7-4E9C-8BE3-B59BBE0E84DD}" presName="sibTrans" presStyleLbl="sibTrans2D1" presStyleIdx="1" presStyleCnt="2"/>
      <dgm:spPr/>
    </dgm:pt>
    <dgm:pt modelId="{B7BF99C0-42B3-41B2-9759-4BE635EB05ED}" type="pres">
      <dgm:prSet presAssocID="{5852E90B-9CD7-4E9C-8BE3-B59BBE0E84DD}" presName="connectorText" presStyleLbl="sibTrans2D1" presStyleIdx="1" presStyleCnt="2"/>
      <dgm:spPr/>
    </dgm:pt>
    <dgm:pt modelId="{57DC8525-FBF5-49F1-AEC5-B279F26E741E}" type="pres">
      <dgm:prSet presAssocID="{9898D73F-D822-4005-ADC2-8664E4269FE2}" presName="node" presStyleLbl="node1" presStyleIdx="2" presStyleCnt="3" custScaleX="213829">
        <dgm:presLayoutVars>
          <dgm:bulletEnabled val="1"/>
        </dgm:presLayoutVars>
      </dgm:prSet>
      <dgm:spPr/>
    </dgm:pt>
  </dgm:ptLst>
  <dgm:cxnLst>
    <dgm:cxn modelId="{166B6B2E-4EA2-421F-84A6-CA187C6AD90A}" type="presOf" srcId="{5852E90B-9CD7-4E9C-8BE3-B59BBE0E84DD}" destId="{B7BF99C0-42B3-41B2-9759-4BE635EB05ED}" srcOrd="1" destOrd="0" presId="urn:microsoft.com/office/officeart/2005/8/layout/process2"/>
    <dgm:cxn modelId="{08D79F47-47DE-488F-9E8D-DFE0A2278D01}" type="presOf" srcId="{1DA78BA4-95C1-48CD-ABFE-73EEA5696172}" destId="{6D28BE02-6E7E-462D-A6F4-100D70852442}" srcOrd="0" destOrd="0" presId="urn:microsoft.com/office/officeart/2005/8/layout/process2"/>
    <dgm:cxn modelId="{6E76BB50-3C0E-4CB1-A649-C7D48C420872}" type="presOf" srcId="{23D65F90-9242-42D3-B5D8-4ED7DE3EDE54}" destId="{8A6B146F-6FC0-4BCC-892F-99478DB5A5A4}" srcOrd="1" destOrd="0" presId="urn:microsoft.com/office/officeart/2005/8/layout/process2"/>
    <dgm:cxn modelId="{F2359152-335D-4A64-AE3A-FD581B81A43D}" type="presOf" srcId="{23D65F90-9242-42D3-B5D8-4ED7DE3EDE54}" destId="{B52A98BA-BA7F-4ACE-99D1-280507C88598}" srcOrd="0" destOrd="0" presId="urn:microsoft.com/office/officeart/2005/8/layout/process2"/>
    <dgm:cxn modelId="{D369FA55-F091-48DB-9069-112207EE68AA}" srcId="{1DA78BA4-95C1-48CD-ABFE-73EEA5696172}" destId="{9898D73F-D822-4005-ADC2-8664E4269FE2}" srcOrd="2" destOrd="0" parTransId="{AB2B37A6-2C77-44B5-949D-C945244D6FAF}" sibTransId="{A981B245-A89C-4839-8A98-97070ABC462B}"/>
    <dgm:cxn modelId="{5F97AC85-8806-47DA-869C-6747A9B7F457}" type="presOf" srcId="{F108C510-AFAD-42E1-AFCF-6591180B5228}" destId="{CABA2835-45F4-4430-9F74-45D31DC971BE}" srcOrd="0" destOrd="0" presId="urn:microsoft.com/office/officeart/2005/8/layout/process2"/>
    <dgm:cxn modelId="{3ACD599E-3AAE-41C9-879C-1BD7A7FC0F94}" type="presOf" srcId="{5F09BA93-A650-43FE-B052-7A4495F1D86C}" destId="{0F9233DA-08E4-4A05-AE3F-C7DD88FD40D7}" srcOrd="0" destOrd="0" presId="urn:microsoft.com/office/officeart/2005/8/layout/process2"/>
    <dgm:cxn modelId="{F42A45A0-992A-4F46-87FD-A4CF9DAB4CC6}" srcId="{1DA78BA4-95C1-48CD-ABFE-73EEA5696172}" destId="{5F09BA93-A650-43FE-B052-7A4495F1D86C}" srcOrd="0" destOrd="0" parTransId="{21FCE22A-9D74-40AB-95AB-DE134931C99A}" sibTransId="{23D65F90-9242-42D3-B5D8-4ED7DE3EDE54}"/>
    <dgm:cxn modelId="{40EC6DDA-D9C4-4AAD-9574-0879C741C850}" type="presOf" srcId="{5852E90B-9CD7-4E9C-8BE3-B59BBE0E84DD}" destId="{E1E8FBF8-AE58-4C9C-9ACB-3D19FC6D30C3}" srcOrd="0" destOrd="0" presId="urn:microsoft.com/office/officeart/2005/8/layout/process2"/>
    <dgm:cxn modelId="{3D381FDF-3DE2-4C52-B454-C64ADABA1CAA}" type="presOf" srcId="{9898D73F-D822-4005-ADC2-8664E4269FE2}" destId="{57DC8525-FBF5-49F1-AEC5-B279F26E741E}" srcOrd="0" destOrd="0" presId="urn:microsoft.com/office/officeart/2005/8/layout/process2"/>
    <dgm:cxn modelId="{1A527DF5-081C-47FE-A01B-69B8BD1BB9A9}" srcId="{1DA78BA4-95C1-48CD-ABFE-73EEA5696172}" destId="{F108C510-AFAD-42E1-AFCF-6591180B5228}" srcOrd="1" destOrd="0" parTransId="{FA861469-7FD0-4511-9AE0-04B040313ADA}" sibTransId="{5852E90B-9CD7-4E9C-8BE3-B59BBE0E84DD}"/>
    <dgm:cxn modelId="{42AA652C-9C43-4085-A8EA-3BACD7C3F004}" type="presParOf" srcId="{6D28BE02-6E7E-462D-A6F4-100D70852442}" destId="{0F9233DA-08E4-4A05-AE3F-C7DD88FD40D7}" srcOrd="0" destOrd="0" presId="urn:microsoft.com/office/officeart/2005/8/layout/process2"/>
    <dgm:cxn modelId="{F10E6CBE-09AD-47CE-B306-8156809CFF21}" type="presParOf" srcId="{6D28BE02-6E7E-462D-A6F4-100D70852442}" destId="{B52A98BA-BA7F-4ACE-99D1-280507C88598}" srcOrd="1" destOrd="0" presId="urn:microsoft.com/office/officeart/2005/8/layout/process2"/>
    <dgm:cxn modelId="{4FC21F8C-DA39-4E09-AB6B-B173E4019556}" type="presParOf" srcId="{B52A98BA-BA7F-4ACE-99D1-280507C88598}" destId="{8A6B146F-6FC0-4BCC-892F-99478DB5A5A4}" srcOrd="0" destOrd="0" presId="urn:microsoft.com/office/officeart/2005/8/layout/process2"/>
    <dgm:cxn modelId="{02F91C92-A593-40C6-AAF0-704A2B6A1D00}" type="presParOf" srcId="{6D28BE02-6E7E-462D-A6F4-100D70852442}" destId="{CABA2835-45F4-4430-9F74-45D31DC971BE}" srcOrd="2" destOrd="0" presId="urn:microsoft.com/office/officeart/2005/8/layout/process2"/>
    <dgm:cxn modelId="{ACA5E132-FF73-4CCB-A103-B9871016FEF7}" type="presParOf" srcId="{6D28BE02-6E7E-462D-A6F4-100D70852442}" destId="{E1E8FBF8-AE58-4C9C-9ACB-3D19FC6D30C3}" srcOrd="3" destOrd="0" presId="urn:microsoft.com/office/officeart/2005/8/layout/process2"/>
    <dgm:cxn modelId="{6C99B0AF-1DB4-4C25-9E7A-81DA5B136B0A}" type="presParOf" srcId="{E1E8FBF8-AE58-4C9C-9ACB-3D19FC6D30C3}" destId="{B7BF99C0-42B3-41B2-9759-4BE635EB05ED}" srcOrd="0" destOrd="0" presId="urn:microsoft.com/office/officeart/2005/8/layout/process2"/>
    <dgm:cxn modelId="{3E4D6E5B-B7BB-4C59-9E20-516AE96D3B06}" type="presParOf" srcId="{6D28BE02-6E7E-462D-A6F4-100D70852442}" destId="{57DC8525-FBF5-49F1-AEC5-B279F26E741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628BA-D7A7-41BF-B097-C850ABB8DD33}">
      <dsp:nvSpPr>
        <dsp:cNvPr id="0" name=""/>
        <dsp:cNvSpPr/>
      </dsp:nvSpPr>
      <dsp:spPr>
        <a:xfrm>
          <a:off x="2712361" y="127549"/>
          <a:ext cx="3972651" cy="3972651"/>
        </a:xfrm>
        <a:prstGeom prst="circularArrow">
          <a:avLst>
            <a:gd name="adj1" fmla="val 5544"/>
            <a:gd name="adj2" fmla="val 330680"/>
            <a:gd name="adj3" fmla="val 14628043"/>
            <a:gd name="adj4" fmla="val 1688626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4AEB4-208A-4135-A677-BED6B7F1DBFD}">
      <dsp:nvSpPr>
        <dsp:cNvPr id="0" name=""/>
        <dsp:cNvSpPr/>
      </dsp:nvSpPr>
      <dsp:spPr>
        <a:xfrm>
          <a:off x="4201702" y="1564131"/>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SEO</a:t>
          </a:r>
          <a:endParaRPr lang="en-GB" sz="1500" kern="1200" dirty="0"/>
        </a:p>
      </dsp:txBody>
      <dsp:txXfrm>
        <a:off x="4229473" y="1591902"/>
        <a:ext cx="1082238" cy="513348"/>
      </dsp:txXfrm>
    </dsp:sp>
    <dsp:sp modelId="{440941C3-D597-4546-9915-DEC0FC2B5BBC}">
      <dsp:nvSpPr>
        <dsp:cNvPr id="0" name=""/>
        <dsp:cNvSpPr/>
      </dsp:nvSpPr>
      <dsp:spPr>
        <a:xfrm>
          <a:off x="6262438" y="205935"/>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Library Services</a:t>
          </a:r>
          <a:endParaRPr lang="en-GB" sz="1500" kern="1200" dirty="0"/>
        </a:p>
      </dsp:txBody>
      <dsp:txXfrm>
        <a:off x="6290209" y="233706"/>
        <a:ext cx="1082238" cy="513348"/>
      </dsp:txXfrm>
    </dsp:sp>
    <dsp:sp modelId="{CB723B2A-8C80-4A66-B464-E454182014CB}">
      <dsp:nvSpPr>
        <dsp:cNvPr id="0" name=""/>
        <dsp:cNvSpPr/>
      </dsp:nvSpPr>
      <dsp:spPr>
        <a:xfrm>
          <a:off x="6520172" y="1667117"/>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Ann Cooke </a:t>
          </a:r>
          <a:endParaRPr lang="en-GB" sz="1500" kern="1200" dirty="0"/>
        </a:p>
      </dsp:txBody>
      <dsp:txXfrm>
        <a:off x="6547943" y="1694888"/>
        <a:ext cx="1082238" cy="513348"/>
      </dsp:txXfrm>
    </dsp:sp>
    <dsp:sp modelId="{59092386-2262-45B0-827C-36DD25A4EEF4}">
      <dsp:nvSpPr>
        <dsp:cNvPr id="0" name=""/>
        <dsp:cNvSpPr/>
      </dsp:nvSpPr>
      <dsp:spPr>
        <a:xfrm>
          <a:off x="6199483" y="3272801"/>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Lecturers </a:t>
          </a:r>
          <a:endParaRPr lang="en-GB" sz="1500" kern="1200" dirty="0"/>
        </a:p>
      </dsp:txBody>
      <dsp:txXfrm>
        <a:off x="6227254" y="3300572"/>
        <a:ext cx="1082238" cy="513348"/>
      </dsp:txXfrm>
    </dsp:sp>
    <dsp:sp modelId="{3897F5DF-0336-4A2A-A500-5230959232E8}">
      <dsp:nvSpPr>
        <dsp:cNvPr id="0" name=""/>
        <dsp:cNvSpPr/>
      </dsp:nvSpPr>
      <dsp:spPr>
        <a:xfrm>
          <a:off x="3090693" y="3297297"/>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Dr Garner</a:t>
          </a:r>
          <a:endParaRPr lang="en-GB" sz="1500" kern="1200" dirty="0"/>
        </a:p>
      </dsp:txBody>
      <dsp:txXfrm>
        <a:off x="3118464" y="3325068"/>
        <a:ext cx="1082238" cy="513348"/>
      </dsp:txXfrm>
    </dsp:sp>
    <dsp:sp modelId="{F23D26A2-C5AD-42CB-B4E6-17B9885DA0DF}">
      <dsp:nvSpPr>
        <dsp:cNvPr id="0" name=""/>
        <dsp:cNvSpPr/>
      </dsp:nvSpPr>
      <dsp:spPr>
        <a:xfrm>
          <a:off x="1845082" y="2370615"/>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Different Faculties</a:t>
          </a:r>
          <a:endParaRPr lang="en-GB" sz="1500" kern="1200" dirty="0"/>
        </a:p>
      </dsp:txBody>
      <dsp:txXfrm>
        <a:off x="1872853" y="2398386"/>
        <a:ext cx="1082238" cy="513348"/>
      </dsp:txXfrm>
    </dsp:sp>
    <dsp:sp modelId="{49F96AA8-F4A6-4F00-A941-278B02D8EE83}">
      <dsp:nvSpPr>
        <dsp:cNvPr id="0" name=""/>
        <dsp:cNvSpPr/>
      </dsp:nvSpPr>
      <dsp:spPr>
        <a:xfrm>
          <a:off x="1769965" y="1197899"/>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Students</a:t>
          </a:r>
          <a:endParaRPr lang="en-GB" sz="1500" kern="1200" dirty="0"/>
        </a:p>
      </dsp:txBody>
      <dsp:txXfrm>
        <a:off x="1797736" y="1225670"/>
        <a:ext cx="1082238" cy="513348"/>
      </dsp:txXfrm>
    </dsp:sp>
    <dsp:sp modelId="{DCF49F40-4FAC-4F8B-9F0E-353D86F007D5}">
      <dsp:nvSpPr>
        <dsp:cNvPr id="0" name=""/>
        <dsp:cNvSpPr/>
      </dsp:nvSpPr>
      <dsp:spPr>
        <a:xfrm>
          <a:off x="2135812" y="212912"/>
          <a:ext cx="1137780" cy="568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Programme leaders</a:t>
          </a:r>
          <a:endParaRPr lang="en-GB" sz="1500" kern="1200" dirty="0"/>
        </a:p>
      </dsp:txBody>
      <dsp:txXfrm>
        <a:off x="2163583" y="240683"/>
        <a:ext cx="1082238" cy="513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F5C6B-0B8D-4754-9419-D33150DA2FB5}">
      <dsp:nvSpPr>
        <dsp:cNvPr id="0" name=""/>
        <dsp:cNvSpPr/>
      </dsp:nvSpPr>
      <dsp:spPr>
        <a:xfrm>
          <a:off x="5086759" y="2101"/>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Bibliography</a:t>
          </a:r>
          <a:endParaRPr lang="en-GB" sz="1200" kern="1200" dirty="0"/>
        </a:p>
      </dsp:txBody>
      <dsp:txXfrm>
        <a:off x="5121792" y="37134"/>
        <a:ext cx="1034015" cy="647586"/>
      </dsp:txXfrm>
    </dsp:sp>
    <dsp:sp modelId="{8713277B-86B5-4E15-AD96-94AC24964290}">
      <dsp:nvSpPr>
        <dsp:cNvPr id="0" name=""/>
        <dsp:cNvSpPr/>
      </dsp:nvSpPr>
      <dsp:spPr>
        <a:xfrm>
          <a:off x="3147615" y="360927"/>
          <a:ext cx="4982368" cy="4982368"/>
        </a:xfrm>
        <a:custGeom>
          <a:avLst/>
          <a:gdLst/>
          <a:ahLst/>
          <a:cxnLst/>
          <a:rect l="0" t="0" r="0" b="0"/>
          <a:pathLst>
            <a:path>
              <a:moveTo>
                <a:pt x="3051182" y="63757"/>
              </a:moveTo>
              <a:arcTo wR="2491184" hR="2491184" stAng="16979439" swAng="110910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E0A432-9CD3-489D-A838-AB1C433D8952}">
      <dsp:nvSpPr>
        <dsp:cNvPr id="0" name=""/>
        <dsp:cNvSpPr/>
      </dsp:nvSpPr>
      <dsp:spPr>
        <a:xfrm>
          <a:off x="6848292" y="731752"/>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Reading list</a:t>
          </a:r>
          <a:endParaRPr lang="en-GB" sz="1200" kern="1200" dirty="0"/>
        </a:p>
      </dsp:txBody>
      <dsp:txXfrm>
        <a:off x="6883325" y="766785"/>
        <a:ext cx="1034015" cy="647586"/>
      </dsp:txXfrm>
    </dsp:sp>
    <dsp:sp modelId="{367F16E6-22C5-4F0A-A9A4-84C5FE81F811}">
      <dsp:nvSpPr>
        <dsp:cNvPr id="0" name=""/>
        <dsp:cNvSpPr/>
      </dsp:nvSpPr>
      <dsp:spPr>
        <a:xfrm>
          <a:off x="3147615" y="360927"/>
          <a:ext cx="4982368" cy="4982368"/>
        </a:xfrm>
        <a:custGeom>
          <a:avLst/>
          <a:gdLst/>
          <a:ahLst/>
          <a:cxnLst/>
          <a:rect l="0" t="0" r="0" b="0"/>
          <a:pathLst>
            <a:path>
              <a:moveTo>
                <a:pt x="4556211" y="1097749"/>
              </a:moveTo>
              <a:arcTo wR="2491184" hR="2491184" stAng="19559363" swAng="152828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DF8390-7D9A-49A2-9985-5B92A3925F0A}">
      <dsp:nvSpPr>
        <dsp:cNvPr id="0" name=""/>
        <dsp:cNvSpPr/>
      </dsp:nvSpPr>
      <dsp:spPr>
        <a:xfrm>
          <a:off x="7577943" y="2493285"/>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Key references</a:t>
          </a:r>
          <a:endParaRPr lang="en-GB" sz="1200" kern="1200" dirty="0"/>
        </a:p>
      </dsp:txBody>
      <dsp:txXfrm>
        <a:off x="7612976" y="2528318"/>
        <a:ext cx="1034015" cy="647586"/>
      </dsp:txXfrm>
    </dsp:sp>
    <dsp:sp modelId="{A904035B-CCAB-4360-8C3B-95A28F921B14}">
      <dsp:nvSpPr>
        <dsp:cNvPr id="0" name=""/>
        <dsp:cNvSpPr/>
      </dsp:nvSpPr>
      <dsp:spPr>
        <a:xfrm>
          <a:off x="3147615" y="360927"/>
          <a:ext cx="4982368" cy="4982368"/>
        </a:xfrm>
        <a:custGeom>
          <a:avLst/>
          <a:gdLst/>
          <a:ahLst/>
          <a:cxnLst/>
          <a:rect l="0" t="0" r="0" b="0"/>
          <a:pathLst>
            <a:path>
              <a:moveTo>
                <a:pt x="4954752" y="2861092"/>
              </a:moveTo>
              <a:arcTo wR="2491184" hR="2491184" stAng="512355" swAng="152828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C31016-B737-4A9A-8DAA-9A08D3736EE2}">
      <dsp:nvSpPr>
        <dsp:cNvPr id="0" name=""/>
        <dsp:cNvSpPr/>
      </dsp:nvSpPr>
      <dsp:spPr>
        <a:xfrm>
          <a:off x="6848292" y="4254818"/>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Modular descriptor reading list</a:t>
          </a:r>
          <a:endParaRPr lang="en-GB" sz="1200" kern="1200" dirty="0"/>
        </a:p>
      </dsp:txBody>
      <dsp:txXfrm>
        <a:off x="6883325" y="4289851"/>
        <a:ext cx="1034015" cy="647586"/>
      </dsp:txXfrm>
    </dsp:sp>
    <dsp:sp modelId="{9AE24BC9-9764-430B-A4D0-1B5367417A1E}">
      <dsp:nvSpPr>
        <dsp:cNvPr id="0" name=""/>
        <dsp:cNvSpPr/>
      </dsp:nvSpPr>
      <dsp:spPr>
        <a:xfrm>
          <a:off x="3147615" y="360927"/>
          <a:ext cx="4982368" cy="4982368"/>
        </a:xfrm>
        <a:custGeom>
          <a:avLst/>
          <a:gdLst/>
          <a:ahLst/>
          <a:cxnLst/>
          <a:rect l="0" t="0" r="0" b="0"/>
          <a:pathLst>
            <a:path>
              <a:moveTo>
                <a:pt x="3791926" y="4615817"/>
              </a:moveTo>
              <a:arcTo wR="2491184" hR="2491184" stAng="3511453" swAng="110910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BFFED1-E83A-400F-A4EC-EE83A71B5A68}">
      <dsp:nvSpPr>
        <dsp:cNvPr id="0" name=""/>
        <dsp:cNvSpPr/>
      </dsp:nvSpPr>
      <dsp:spPr>
        <a:xfrm>
          <a:off x="5086759" y="4984469"/>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Key texts</a:t>
          </a:r>
          <a:endParaRPr lang="en-GB" sz="1200" kern="1200" dirty="0"/>
        </a:p>
      </dsp:txBody>
      <dsp:txXfrm>
        <a:off x="5121792" y="5019502"/>
        <a:ext cx="1034015" cy="647586"/>
      </dsp:txXfrm>
    </dsp:sp>
    <dsp:sp modelId="{BF4CAAA5-AA0E-4291-B433-ABD878D1BFFF}">
      <dsp:nvSpPr>
        <dsp:cNvPr id="0" name=""/>
        <dsp:cNvSpPr/>
      </dsp:nvSpPr>
      <dsp:spPr>
        <a:xfrm>
          <a:off x="3147615" y="360927"/>
          <a:ext cx="4982368" cy="4982368"/>
        </a:xfrm>
        <a:custGeom>
          <a:avLst/>
          <a:gdLst/>
          <a:ahLst/>
          <a:cxnLst/>
          <a:rect l="0" t="0" r="0" b="0"/>
          <a:pathLst>
            <a:path>
              <a:moveTo>
                <a:pt x="1931186" y="4918611"/>
              </a:moveTo>
              <a:arcTo wR="2491184" hR="2491184" stAng="6179439" swAng="110910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EFAD82-929B-4508-8CAB-9BD73012D6C4}">
      <dsp:nvSpPr>
        <dsp:cNvPr id="0" name=""/>
        <dsp:cNvSpPr/>
      </dsp:nvSpPr>
      <dsp:spPr>
        <a:xfrm>
          <a:off x="3325225" y="4254818"/>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Selected bibliography</a:t>
          </a:r>
          <a:endParaRPr lang="en-GB" sz="1200" kern="1200" dirty="0"/>
        </a:p>
      </dsp:txBody>
      <dsp:txXfrm>
        <a:off x="3360258" y="4289851"/>
        <a:ext cx="1034015" cy="647586"/>
      </dsp:txXfrm>
    </dsp:sp>
    <dsp:sp modelId="{CC215BD2-55EB-4DEF-B2E9-1E1025D612A4}">
      <dsp:nvSpPr>
        <dsp:cNvPr id="0" name=""/>
        <dsp:cNvSpPr/>
      </dsp:nvSpPr>
      <dsp:spPr>
        <a:xfrm>
          <a:off x="3147615" y="360927"/>
          <a:ext cx="4982368" cy="4982368"/>
        </a:xfrm>
        <a:custGeom>
          <a:avLst/>
          <a:gdLst/>
          <a:ahLst/>
          <a:cxnLst/>
          <a:rect l="0" t="0" r="0" b="0"/>
          <a:pathLst>
            <a:path>
              <a:moveTo>
                <a:pt x="426156" y="3884619"/>
              </a:moveTo>
              <a:arcTo wR="2491184" hR="2491184" stAng="8759363" swAng="152828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51295A-9788-4D01-8275-F6D1BD19727F}">
      <dsp:nvSpPr>
        <dsp:cNvPr id="0" name=""/>
        <dsp:cNvSpPr/>
      </dsp:nvSpPr>
      <dsp:spPr>
        <a:xfrm>
          <a:off x="2595574" y="2493285"/>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Further reading</a:t>
          </a:r>
          <a:endParaRPr lang="en-GB" sz="1200" kern="1200" dirty="0"/>
        </a:p>
      </dsp:txBody>
      <dsp:txXfrm>
        <a:off x="2630607" y="2528318"/>
        <a:ext cx="1034015" cy="647586"/>
      </dsp:txXfrm>
    </dsp:sp>
    <dsp:sp modelId="{FDD3C058-8F63-4190-8FC4-D7DF28666CFD}">
      <dsp:nvSpPr>
        <dsp:cNvPr id="0" name=""/>
        <dsp:cNvSpPr/>
      </dsp:nvSpPr>
      <dsp:spPr>
        <a:xfrm>
          <a:off x="3147615" y="360927"/>
          <a:ext cx="4982368" cy="4982368"/>
        </a:xfrm>
        <a:custGeom>
          <a:avLst/>
          <a:gdLst/>
          <a:ahLst/>
          <a:cxnLst/>
          <a:rect l="0" t="0" r="0" b="0"/>
          <a:pathLst>
            <a:path>
              <a:moveTo>
                <a:pt x="27616" y="2121276"/>
              </a:moveTo>
              <a:arcTo wR="2491184" hR="2491184" stAng="11312355" swAng="152828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08E3DC-C86D-4CDD-A93F-27C41E984899}">
      <dsp:nvSpPr>
        <dsp:cNvPr id="0" name=""/>
        <dsp:cNvSpPr/>
      </dsp:nvSpPr>
      <dsp:spPr>
        <a:xfrm>
          <a:off x="3325225" y="731752"/>
          <a:ext cx="1104081" cy="717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Recommended reading list</a:t>
          </a:r>
          <a:endParaRPr lang="en-GB" sz="1200" kern="1200" dirty="0"/>
        </a:p>
      </dsp:txBody>
      <dsp:txXfrm>
        <a:off x="3360258" y="766785"/>
        <a:ext cx="1034015" cy="647586"/>
      </dsp:txXfrm>
    </dsp:sp>
    <dsp:sp modelId="{C33CDDD8-34D2-46C9-8A9D-D9BBA4AE3F18}">
      <dsp:nvSpPr>
        <dsp:cNvPr id="0" name=""/>
        <dsp:cNvSpPr/>
      </dsp:nvSpPr>
      <dsp:spPr>
        <a:xfrm>
          <a:off x="3147615" y="360927"/>
          <a:ext cx="4982368" cy="4982368"/>
        </a:xfrm>
        <a:custGeom>
          <a:avLst/>
          <a:gdLst/>
          <a:ahLst/>
          <a:cxnLst/>
          <a:rect l="0" t="0" r="0" b="0"/>
          <a:pathLst>
            <a:path>
              <a:moveTo>
                <a:pt x="1190441" y="366550"/>
              </a:moveTo>
              <a:arcTo wR="2491184" hR="2491184" stAng="14311453" swAng="110910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33DA-08E4-4A05-AE3F-C7DD88FD40D7}">
      <dsp:nvSpPr>
        <dsp:cNvPr id="0" name=""/>
        <dsp:cNvSpPr/>
      </dsp:nvSpPr>
      <dsp:spPr>
        <a:xfrm>
          <a:off x="789708" y="0"/>
          <a:ext cx="3048001" cy="9526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Transferable skills</a:t>
          </a:r>
          <a:endParaRPr lang="en-GB" sz="2300" kern="1200" dirty="0"/>
        </a:p>
      </dsp:txBody>
      <dsp:txXfrm>
        <a:off x="817611" y="27903"/>
        <a:ext cx="2992195" cy="896886"/>
      </dsp:txXfrm>
    </dsp:sp>
    <dsp:sp modelId="{B52A98BA-BA7F-4ACE-99D1-280507C88598}">
      <dsp:nvSpPr>
        <dsp:cNvPr id="0" name=""/>
        <dsp:cNvSpPr/>
      </dsp:nvSpPr>
      <dsp:spPr>
        <a:xfrm rot="5400000">
          <a:off x="2135079" y="976509"/>
          <a:ext cx="357259" cy="4287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5400000">
        <a:off x="2185095" y="1012235"/>
        <a:ext cx="257227" cy="250081"/>
      </dsp:txXfrm>
    </dsp:sp>
    <dsp:sp modelId="{CABA2835-45F4-4430-9F74-45D31DC971BE}">
      <dsp:nvSpPr>
        <dsp:cNvPr id="0" name=""/>
        <dsp:cNvSpPr/>
      </dsp:nvSpPr>
      <dsp:spPr>
        <a:xfrm>
          <a:off x="660400" y="1429038"/>
          <a:ext cx="3306617" cy="9526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Published a journal article</a:t>
          </a:r>
          <a:endParaRPr lang="en-GB" sz="2300" kern="1200" dirty="0"/>
        </a:p>
      </dsp:txBody>
      <dsp:txXfrm>
        <a:off x="688303" y="1456941"/>
        <a:ext cx="3250811" cy="896886"/>
      </dsp:txXfrm>
    </dsp:sp>
    <dsp:sp modelId="{E1E8FBF8-AE58-4C9C-9ACB-3D19FC6D30C3}">
      <dsp:nvSpPr>
        <dsp:cNvPr id="0" name=""/>
        <dsp:cNvSpPr/>
      </dsp:nvSpPr>
      <dsp:spPr>
        <a:xfrm rot="5400000">
          <a:off x="2135079" y="2405547"/>
          <a:ext cx="357259" cy="4287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5400000">
        <a:off x="2185095" y="2441273"/>
        <a:ext cx="257227" cy="250081"/>
      </dsp:txXfrm>
    </dsp:sp>
    <dsp:sp modelId="{57DC8525-FBF5-49F1-AEC5-B279F26E741E}">
      <dsp:nvSpPr>
        <dsp:cNvPr id="0" name=""/>
        <dsp:cNvSpPr/>
      </dsp:nvSpPr>
      <dsp:spPr>
        <a:xfrm>
          <a:off x="480289" y="2858076"/>
          <a:ext cx="3666838" cy="9526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Board members</a:t>
          </a:r>
          <a:endParaRPr lang="en-GB" sz="2300" kern="1200" dirty="0"/>
        </a:p>
      </dsp:txBody>
      <dsp:txXfrm>
        <a:off x="508192" y="2885979"/>
        <a:ext cx="3611032" cy="89688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72658-15D5-4C16-BF3F-F77E8C6DF078}"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A1F62-3EA4-425D-98A2-FB23E0DCF3C0}" type="slidenum">
              <a:rPr lang="en-GB" smtClean="0"/>
              <a:t>‹#›</a:t>
            </a:fld>
            <a:endParaRPr lang="en-GB"/>
          </a:p>
        </p:txBody>
      </p:sp>
    </p:spTree>
    <p:extLst>
      <p:ext uri="{BB962C8B-B14F-4D97-AF65-F5344CB8AC3E}">
        <p14:creationId xmlns:p14="http://schemas.microsoft.com/office/powerpoint/2010/main" val="219269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1</a:t>
            </a:fld>
            <a:endParaRPr lang="en-GB"/>
          </a:p>
        </p:txBody>
      </p:sp>
    </p:spTree>
    <p:extLst>
      <p:ext uri="{BB962C8B-B14F-4D97-AF65-F5344CB8AC3E}">
        <p14:creationId xmlns:p14="http://schemas.microsoft.com/office/powerpoint/2010/main" val="239286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university (or the faculties) are using 8 different terms for a reading list which has and could cause confusion not just for DSA students but for non-DSA students. It could also cause confusion for potential students who can view the modular descriptors online. For example, that student may start to claim or purchase these resources only to find out that are not on the course reading list. </a:t>
            </a:r>
          </a:p>
          <a:p>
            <a:endParaRPr lang="en-US" dirty="0"/>
          </a:p>
          <a:p>
            <a:r>
              <a:rPr lang="en-US" dirty="0"/>
              <a:t>Next slide: Originally it was just myself as an SEO researching this, however I was then contacted by Library Services who had also picked up on this issue and now they are several people involved in this project.</a:t>
            </a:r>
            <a:endParaRPr lang="en-GB" dirty="0"/>
          </a:p>
        </p:txBody>
      </p:sp>
      <p:sp>
        <p:nvSpPr>
          <p:cNvPr id="4" name="Slide Number Placeholder 3"/>
          <p:cNvSpPr>
            <a:spLocks noGrp="1"/>
          </p:cNvSpPr>
          <p:nvPr>
            <p:ph type="sldNum" sz="quarter" idx="5"/>
          </p:nvPr>
        </p:nvSpPr>
        <p:spPr/>
        <p:txBody>
          <a:bodyPr/>
          <a:lstStyle/>
          <a:p>
            <a:fld id="{AE8A1F62-3EA4-425D-98A2-FB23E0DCF3C0}" type="slidenum">
              <a:rPr lang="en-GB" smtClean="0"/>
              <a:t>10</a:t>
            </a:fld>
            <a:endParaRPr lang="en-GB"/>
          </a:p>
        </p:txBody>
      </p:sp>
    </p:spTree>
    <p:extLst>
      <p:ext uri="{BB962C8B-B14F-4D97-AF65-F5344CB8AC3E}">
        <p14:creationId xmlns:p14="http://schemas.microsoft.com/office/powerpoint/2010/main" val="326197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2</a:t>
            </a:fld>
            <a:endParaRPr lang="en-GB"/>
          </a:p>
        </p:txBody>
      </p:sp>
    </p:spTree>
    <p:extLst>
      <p:ext uri="{BB962C8B-B14F-4D97-AF65-F5344CB8AC3E}">
        <p14:creationId xmlns:p14="http://schemas.microsoft.com/office/powerpoint/2010/main" val="20824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3</a:t>
            </a:fld>
            <a:endParaRPr lang="en-GB"/>
          </a:p>
        </p:txBody>
      </p:sp>
    </p:spTree>
    <p:extLst>
      <p:ext uri="{BB962C8B-B14F-4D97-AF65-F5344CB8AC3E}">
        <p14:creationId xmlns:p14="http://schemas.microsoft.com/office/powerpoint/2010/main" val="29836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4</a:t>
            </a:fld>
            <a:endParaRPr lang="en-GB"/>
          </a:p>
        </p:txBody>
      </p:sp>
    </p:spTree>
    <p:extLst>
      <p:ext uri="{BB962C8B-B14F-4D97-AF65-F5344CB8AC3E}">
        <p14:creationId xmlns:p14="http://schemas.microsoft.com/office/powerpoint/2010/main" val="414849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5</a:t>
            </a:fld>
            <a:endParaRPr lang="en-GB"/>
          </a:p>
        </p:txBody>
      </p:sp>
    </p:spTree>
    <p:extLst>
      <p:ext uri="{BB962C8B-B14F-4D97-AF65-F5344CB8AC3E}">
        <p14:creationId xmlns:p14="http://schemas.microsoft.com/office/powerpoint/2010/main" val="272255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financial pressure, isolation, medical and personal issues are the pertinent reasons for these students leaving the university.  The next few slides are quotes from these students.</a:t>
            </a:r>
            <a:endParaRPr lang="en-GB" dirty="0"/>
          </a:p>
        </p:txBody>
      </p:sp>
      <p:sp>
        <p:nvSpPr>
          <p:cNvPr id="4" name="Slide Number Placeholder 3"/>
          <p:cNvSpPr>
            <a:spLocks noGrp="1"/>
          </p:cNvSpPr>
          <p:nvPr>
            <p:ph type="sldNum" sz="quarter" idx="5"/>
          </p:nvPr>
        </p:nvSpPr>
        <p:spPr/>
        <p:txBody>
          <a:bodyPr/>
          <a:lstStyle/>
          <a:p>
            <a:fld id="{AE8A1F62-3EA4-425D-98A2-FB23E0DCF3C0}" type="slidenum">
              <a:rPr lang="en-GB" smtClean="0"/>
              <a:t>6</a:t>
            </a:fld>
            <a:endParaRPr lang="en-GB"/>
          </a:p>
        </p:txBody>
      </p:sp>
    </p:spTree>
    <p:extLst>
      <p:ext uri="{BB962C8B-B14F-4D97-AF65-F5344CB8AC3E}">
        <p14:creationId xmlns:p14="http://schemas.microsoft.com/office/powerpoint/2010/main" val="132785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7</a:t>
            </a:fld>
            <a:endParaRPr lang="en-GB"/>
          </a:p>
        </p:txBody>
      </p:sp>
    </p:spTree>
    <p:extLst>
      <p:ext uri="{BB962C8B-B14F-4D97-AF65-F5344CB8AC3E}">
        <p14:creationId xmlns:p14="http://schemas.microsoft.com/office/powerpoint/2010/main" val="76162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Mature Student Support was really effective in connecting the issues with engagement, the impact and the student perspective so it was written up as a report which is available for you to read.</a:t>
            </a:r>
          </a:p>
          <a:p>
            <a:endParaRPr lang="en-US" dirty="0"/>
          </a:p>
          <a:p>
            <a:r>
              <a:rPr lang="en-US" dirty="0"/>
              <a:t>I will now talk briefly about a current project I am looking at regarding ‘reading lists’.</a:t>
            </a:r>
            <a:endParaRPr lang="en-GB" dirty="0"/>
          </a:p>
        </p:txBody>
      </p:sp>
      <p:sp>
        <p:nvSpPr>
          <p:cNvPr id="4" name="Slide Number Placeholder 3"/>
          <p:cNvSpPr>
            <a:spLocks noGrp="1"/>
          </p:cNvSpPr>
          <p:nvPr>
            <p:ph type="sldNum" sz="quarter" idx="5"/>
          </p:nvPr>
        </p:nvSpPr>
        <p:spPr/>
        <p:txBody>
          <a:bodyPr/>
          <a:lstStyle/>
          <a:p>
            <a:fld id="{AE8A1F62-3EA4-425D-98A2-FB23E0DCF3C0}" type="slidenum">
              <a:rPr lang="en-GB" smtClean="0"/>
              <a:t>8</a:t>
            </a:fld>
            <a:endParaRPr lang="en-GB"/>
          </a:p>
        </p:txBody>
      </p:sp>
    </p:spTree>
    <p:extLst>
      <p:ext uri="{BB962C8B-B14F-4D97-AF65-F5344CB8AC3E}">
        <p14:creationId xmlns:p14="http://schemas.microsoft.com/office/powerpoint/2010/main" val="18205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239736"/>
          </a:xfrm>
        </p:spPr>
        <p:txBody>
          <a:bodyPr/>
          <a:lstStyle/>
          <a:p>
            <a:r>
              <a:rPr lang="en-US" dirty="0"/>
              <a:t>The reason I wanted to look at reading lists was after being denied a resource by the DSA with them claiming it was not on the ‘reading list’ which is was, the list was just termed differently. So I decided to look at the background of reading lists, who complies them, who names them, where they are located and how often they are updated. </a:t>
            </a:r>
          </a:p>
          <a:p>
            <a:endParaRPr lang="en-US" dirty="0"/>
          </a:p>
          <a:p>
            <a:r>
              <a:rPr lang="en-US" dirty="0"/>
              <a:t>Upon doing so, I learned that there are several terms being used to represent a reading list which could explain the confusion for students claiming text books whilst claiming from their DSA fund.</a:t>
            </a:r>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AE8A1F62-3EA4-425D-98A2-FB23E0DCF3C0}" type="slidenum">
              <a:rPr lang="en-GB" smtClean="0"/>
              <a:t>9</a:t>
            </a:fld>
            <a:endParaRPr lang="en-GB"/>
          </a:p>
        </p:txBody>
      </p:sp>
    </p:spTree>
    <p:extLst>
      <p:ext uri="{BB962C8B-B14F-4D97-AF65-F5344CB8AC3E}">
        <p14:creationId xmlns:p14="http://schemas.microsoft.com/office/powerpoint/2010/main" val="247564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Kerry O’Hare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Student Engagement Officer 2012 - 2022</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A18180C-E789-4442-82F8-0BFA6699500C}"/>
              </a:ext>
            </a:extLst>
          </p:cNvPr>
          <p:cNvGraphicFramePr/>
          <p:nvPr>
            <p:extLst>
              <p:ext uri="{D42A27DB-BD31-4B8C-83A1-F6EECF244321}">
                <p14:modId xmlns:p14="http://schemas.microsoft.com/office/powerpoint/2010/main" val="3059813359"/>
              </p:ext>
            </p:extLst>
          </p:nvPr>
        </p:nvGraphicFramePr>
        <p:xfrm>
          <a:off x="471055" y="434110"/>
          <a:ext cx="11277600" cy="5704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246A8CE-E247-426E-BC26-A5B0D934B0F9}"/>
              </a:ext>
            </a:extLst>
          </p:cNvPr>
          <p:cNvSpPr txBox="1"/>
          <p:nvPr/>
        </p:nvSpPr>
        <p:spPr>
          <a:xfrm>
            <a:off x="4922982" y="2105561"/>
            <a:ext cx="2346036" cy="2646878"/>
          </a:xfrm>
          <a:prstGeom prst="rect">
            <a:avLst/>
          </a:prstGeom>
          <a:noFill/>
        </p:spPr>
        <p:txBody>
          <a:bodyPr wrap="square" rtlCol="0">
            <a:spAutoFit/>
          </a:bodyPr>
          <a:lstStyle/>
          <a:p>
            <a:pPr algn="ctr"/>
            <a:r>
              <a:rPr lang="en-US" sz="16600" dirty="0"/>
              <a:t>8</a:t>
            </a:r>
            <a:endParaRPr lang="en-GB" sz="16600" dirty="0"/>
          </a:p>
        </p:txBody>
      </p:sp>
    </p:spTree>
    <p:extLst>
      <p:ext uri="{BB962C8B-B14F-4D97-AF65-F5344CB8AC3E}">
        <p14:creationId xmlns:p14="http://schemas.microsoft.com/office/powerpoint/2010/main" val="237016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4B4C-C61A-42CF-85D0-6D16B74D4723}"/>
              </a:ext>
            </a:extLst>
          </p:cNvPr>
          <p:cNvSpPr>
            <a:spLocks noGrp="1"/>
          </p:cNvSpPr>
          <p:nvPr>
            <p:ph type="title"/>
          </p:nvPr>
        </p:nvSpPr>
        <p:spPr/>
        <p:txBody>
          <a:bodyPr/>
          <a:lstStyle/>
          <a:p>
            <a:pPr algn="ctr"/>
            <a:r>
              <a:rPr lang="en-US" dirty="0"/>
              <a:t>Previous projects by the SEO team:</a:t>
            </a:r>
            <a:endParaRPr lang="en-GB" dirty="0"/>
          </a:p>
        </p:txBody>
      </p:sp>
      <p:sp>
        <p:nvSpPr>
          <p:cNvPr id="3" name="Rectangle 2">
            <a:extLst>
              <a:ext uri="{FF2B5EF4-FFF2-40B4-BE49-F238E27FC236}">
                <a16:creationId xmlns:a16="http://schemas.microsoft.com/office/drawing/2014/main" id="{FDE03A0A-A031-49DD-B2F8-98B9B9EF0FF3}"/>
              </a:ext>
            </a:extLst>
          </p:cNvPr>
          <p:cNvSpPr/>
          <p:nvPr/>
        </p:nvSpPr>
        <p:spPr>
          <a:xfrm>
            <a:off x="360217" y="2309090"/>
            <a:ext cx="2872509" cy="1653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Learning, Teaching and Assessment Practices</a:t>
            </a:r>
            <a:endParaRPr lang="en-GB" sz="2400" b="1" dirty="0">
              <a:solidFill>
                <a:schemeClr val="tx1"/>
              </a:solidFill>
            </a:endParaRPr>
          </a:p>
        </p:txBody>
      </p:sp>
      <p:sp>
        <p:nvSpPr>
          <p:cNvPr id="4" name="Rectangle 3">
            <a:extLst>
              <a:ext uri="{FF2B5EF4-FFF2-40B4-BE49-F238E27FC236}">
                <a16:creationId xmlns:a16="http://schemas.microsoft.com/office/drawing/2014/main" id="{0D2BCA3A-94B6-408A-918D-93AB390E1D4D}"/>
              </a:ext>
            </a:extLst>
          </p:cNvPr>
          <p:cNvSpPr/>
          <p:nvPr/>
        </p:nvSpPr>
        <p:spPr>
          <a:xfrm>
            <a:off x="3911600" y="2207722"/>
            <a:ext cx="2960255" cy="16533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Feedback benchmarking</a:t>
            </a:r>
            <a:endParaRPr lang="en-GB" sz="2400" b="1" dirty="0">
              <a:solidFill>
                <a:schemeClr val="tx1"/>
              </a:solidFill>
            </a:endParaRPr>
          </a:p>
        </p:txBody>
      </p:sp>
      <p:sp>
        <p:nvSpPr>
          <p:cNvPr id="5" name="Rectangle 4">
            <a:extLst>
              <a:ext uri="{FF2B5EF4-FFF2-40B4-BE49-F238E27FC236}">
                <a16:creationId xmlns:a16="http://schemas.microsoft.com/office/drawing/2014/main" id="{6A80FA54-B0AD-4FC4-B19C-962254C52E6F}"/>
              </a:ext>
            </a:extLst>
          </p:cNvPr>
          <p:cNvSpPr/>
          <p:nvPr/>
        </p:nvSpPr>
        <p:spPr>
          <a:xfrm>
            <a:off x="360217" y="4257040"/>
            <a:ext cx="2729347" cy="15249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Citizen Student Strategy </a:t>
            </a:r>
            <a:endParaRPr lang="en-GB" sz="2400" b="1" dirty="0">
              <a:solidFill>
                <a:schemeClr val="tx1"/>
              </a:solidFill>
            </a:endParaRPr>
          </a:p>
        </p:txBody>
      </p:sp>
      <p:sp>
        <p:nvSpPr>
          <p:cNvPr id="6" name="Rectangle 5">
            <a:extLst>
              <a:ext uri="{FF2B5EF4-FFF2-40B4-BE49-F238E27FC236}">
                <a16:creationId xmlns:a16="http://schemas.microsoft.com/office/drawing/2014/main" id="{6B25CDF9-2474-40B8-BDAA-566F0D1E71A4}"/>
              </a:ext>
            </a:extLst>
          </p:cNvPr>
          <p:cNvSpPr/>
          <p:nvPr/>
        </p:nvSpPr>
        <p:spPr>
          <a:xfrm>
            <a:off x="3911600" y="4275974"/>
            <a:ext cx="3071091" cy="13762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Study Skills Project </a:t>
            </a:r>
            <a:endParaRPr lang="en-GB" sz="2400" b="1" dirty="0">
              <a:solidFill>
                <a:schemeClr val="tx1"/>
              </a:solidFill>
            </a:endParaRPr>
          </a:p>
        </p:txBody>
      </p:sp>
      <p:sp>
        <p:nvSpPr>
          <p:cNvPr id="7" name="Rectangle 6">
            <a:extLst>
              <a:ext uri="{FF2B5EF4-FFF2-40B4-BE49-F238E27FC236}">
                <a16:creationId xmlns:a16="http://schemas.microsoft.com/office/drawing/2014/main" id="{AB80D658-22C0-49A4-9CFB-7618A231025A}"/>
              </a:ext>
            </a:extLst>
          </p:cNvPr>
          <p:cNvSpPr/>
          <p:nvPr/>
        </p:nvSpPr>
        <p:spPr>
          <a:xfrm>
            <a:off x="7804727" y="2170546"/>
            <a:ext cx="2960255" cy="16533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FECS</a:t>
            </a:r>
            <a:r>
              <a:rPr lang="en-US" sz="2400" b="1" dirty="0">
                <a:solidFill>
                  <a:schemeClr val="tx1"/>
                </a:solidFill>
              </a:rPr>
              <a:t> enquiry into a high failure rate of a modular assessment. </a:t>
            </a:r>
            <a:endParaRPr lang="en-GB" sz="2400" b="1" dirty="0">
              <a:solidFill>
                <a:schemeClr val="tx1"/>
              </a:solidFill>
            </a:endParaRPr>
          </a:p>
        </p:txBody>
      </p:sp>
      <p:sp>
        <p:nvSpPr>
          <p:cNvPr id="8" name="Rectangle 7">
            <a:extLst>
              <a:ext uri="{FF2B5EF4-FFF2-40B4-BE49-F238E27FC236}">
                <a16:creationId xmlns:a16="http://schemas.microsoft.com/office/drawing/2014/main" id="{1045F6F3-B688-4C28-B5F0-CC50FC1FA87E}"/>
              </a:ext>
            </a:extLst>
          </p:cNvPr>
          <p:cNvSpPr/>
          <p:nvPr/>
        </p:nvSpPr>
        <p:spPr>
          <a:xfrm>
            <a:off x="7804726" y="4137429"/>
            <a:ext cx="2960255" cy="16533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International students</a:t>
            </a:r>
            <a:endParaRPr lang="en-GB" sz="2800" b="1" dirty="0">
              <a:solidFill>
                <a:schemeClr val="tx1"/>
              </a:solidFill>
            </a:endParaRPr>
          </a:p>
        </p:txBody>
      </p:sp>
    </p:spTree>
    <p:extLst>
      <p:ext uri="{BB962C8B-B14F-4D97-AF65-F5344CB8AC3E}">
        <p14:creationId xmlns:p14="http://schemas.microsoft.com/office/powerpoint/2010/main" val="185145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B420-69F7-423C-978B-3E963A2FC866}"/>
              </a:ext>
            </a:extLst>
          </p:cNvPr>
          <p:cNvSpPr>
            <a:spLocks noGrp="1"/>
          </p:cNvSpPr>
          <p:nvPr>
            <p:ph type="title"/>
          </p:nvPr>
        </p:nvSpPr>
        <p:spPr/>
        <p:txBody>
          <a:bodyPr/>
          <a:lstStyle/>
          <a:p>
            <a:r>
              <a:rPr lang="en-US" dirty="0"/>
              <a:t>Opportunities through the SEO role:</a:t>
            </a:r>
            <a:endParaRPr lang="en-GB" dirty="0"/>
          </a:p>
        </p:txBody>
      </p:sp>
      <p:graphicFrame>
        <p:nvGraphicFramePr>
          <p:cNvPr id="4" name="Diagram 3">
            <a:extLst>
              <a:ext uri="{FF2B5EF4-FFF2-40B4-BE49-F238E27FC236}">
                <a16:creationId xmlns:a16="http://schemas.microsoft.com/office/drawing/2014/main" id="{FA32D272-CA63-4058-B4DF-720F261F6854}"/>
              </a:ext>
            </a:extLst>
          </p:cNvPr>
          <p:cNvGraphicFramePr/>
          <p:nvPr>
            <p:extLst>
              <p:ext uri="{D42A27DB-BD31-4B8C-83A1-F6EECF244321}">
                <p14:modId xmlns:p14="http://schemas.microsoft.com/office/powerpoint/2010/main" val="3576615862"/>
              </p:ext>
            </p:extLst>
          </p:nvPr>
        </p:nvGraphicFramePr>
        <p:xfrm>
          <a:off x="3943927" y="2225965"/>
          <a:ext cx="4627418" cy="3810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95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Pie chart">
            <a:extLst>
              <a:ext uri="{FF2B5EF4-FFF2-40B4-BE49-F238E27FC236}">
                <a16:creationId xmlns:a16="http://schemas.microsoft.com/office/drawing/2014/main" id="{3BC396B2-DA1B-4668-ADFD-4E7347C5102C}"/>
              </a:ext>
            </a:extLst>
          </p:cNvPr>
          <p:cNvSpPr/>
          <p:nvPr/>
        </p:nvSpPr>
        <p:spPr>
          <a:xfrm>
            <a:off x="5574281" y="2907281"/>
            <a:ext cx="1043437" cy="1043437"/>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5" name="Picture 4">
            <a:extLst>
              <a:ext uri="{FF2B5EF4-FFF2-40B4-BE49-F238E27FC236}">
                <a16:creationId xmlns:a16="http://schemas.microsoft.com/office/drawing/2014/main" id="{FA65E87C-3CB3-4E05-9D83-484A8210E5F6}"/>
              </a:ext>
            </a:extLst>
          </p:cNvPr>
          <p:cNvPicPr>
            <a:picLocks noChangeAspect="1"/>
          </p:cNvPicPr>
          <p:nvPr/>
        </p:nvPicPr>
        <p:blipFill>
          <a:blip r:embed="rId5"/>
          <a:stretch>
            <a:fillRect/>
          </a:stretch>
        </p:blipFill>
        <p:spPr>
          <a:xfrm>
            <a:off x="474024" y="365496"/>
            <a:ext cx="1822862" cy="1822862"/>
          </a:xfrm>
          <a:prstGeom prst="rect">
            <a:avLst/>
          </a:prstGeom>
        </p:spPr>
      </p:pic>
      <p:pic>
        <p:nvPicPr>
          <p:cNvPr id="7" name="Picture 6">
            <a:extLst>
              <a:ext uri="{FF2B5EF4-FFF2-40B4-BE49-F238E27FC236}">
                <a16:creationId xmlns:a16="http://schemas.microsoft.com/office/drawing/2014/main" id="{829F4290-E8C1-47BD-B27A-92A63F19142D}"/>
              </a:ext>
            </a:extLst>
          </p:cNvPr>
          <p:cNvPicPr>
            <a:picLocks noChangeAspect="1"/>
          </p:cNvPicPr>
          <p:nvPr/>
        </p:nvPicPr>
        <p:blipFill>
          <a:blip r:embed="rId6"/>
          <a:stretch>
            <a:fillRect/>
          </a:stretch>
        </p:blipFill>
        <p:spPr>
          <a:xfrm>
            <a:off x="474024" y="2457532"/>
            <a:ext cx="1822862" cy="1822862"/>
          </a:xfrm>
          <a:prstGeom prst="rect">
            <a:avLst/>
          </a:prstGeom>
        </p:spPr>
      </p:pic>
      <p:pic>
        <p:nvPicPr>
          <p:cNvPr id="8" name="Picture 7">
            <a:extLst>
              <a:ext uri="{FF2B5EF4-FFF2-40B4-BE49-F238E27FC236}">
                <a16:creationId xmlns:a16="http://schemas.microsoft.com/office/drawing/2014/main" id="{C7F3640C-012D-4077-8062-7E27331063DE}"/>
              </a:ext>
            </a:extLst>
          </p:cNvPr>
          <p:cNvPicPr>
            <a:picLocks noChangeAspect="1"/>
          </p:cNvPicPr>
          <p:nvPr/>
        </p:nvPicPr>
        <p:blipFill>
          <a:blip r:embed="rId7"/>
          <a:stretch>
            <a:fillRect/>
          </a:stretch>
        </p:blipFill>
        <p:spPr>
          <a:xfrm>
            <a:off x="474024" y="4549569"/>
            <a:ext cx="1822862" cy="1822862"/>
          </a:xfrm>
          <a:prstGeom prst="rect">
            <a:avLst/>
          </a:prstGeom>
        </p:spPr>
      </p:pic>
      <p:sp>
        <p:nvSpPr>
          <p:cNvPr id="10" name="TextBox 9">
            <a:extLst>
              <a:ext uri="{FF2B5EF4-FFF2-40B4-BE49-F238E27FC236}">
                <a16:creationId xmlns:a16="http://schemas.microsoft.com/office/drawing/2014/main" id="{9982A158-9F1F-429E-A898-39690C5EE338}"/>
              </a:ext>
            </a:extLst>
          </p:cNvPr>
          <p:cNvSpPr txBox="1"/>
          <p:nvPr/>
        </p:nvSpPr>
        <p:spPr>
          <a:xfrm>
            <a:off x="3805382" y="503903"/>
            <a:ext cx="7472218" cy="1569660"/>
          </a:xfrm>
          <a:prstGeom prst="rect">
            <a:avLst/>
          </a:prstGeom>
          <a:noFill/>
        </p:spPr>
        <p:txBody>
          <a:bodyPr wrap="square" rtlCol="0">
            <a:spAutoFit/>
          </a:bodyPr>
          <a:lstStyle/>
          <a:p>
            <a:r>
              <a:rPr lang="en-US" sz="3200" b="1" dirty="0"/>
              <a:t>Issues affecting </a:t>
            </a:r>
            <a:r>
              <a:rPr lang="en-US" sz="3200" b="1" dirty="0">
                <a:solidFill>
                  <a:srgbClr val="FF0000"/>
                </a:solidFill>
              </a:rPr>
              <a:t>engagement</a:t>
            </a:r>
            <a:r>
              <a:rPr lang="en-US" sz="3200" b="1" dirty="0"/>
              <a:t> with their studies, union societies, student support or the wider university life</a:t>
            </a:r>
            <a:endParaRPr lang="en-GB" sz="3200" b="1" dirty="0"/>
          </a:p>
        </p:txBody>
      </p:sp>
      <p:sp>
        <p:nvSpPr>
          <p:cNvPr id="11" name="TextBox 10">
            <a:extLst>
              <a:ext uri="{FF2B5EF4-FFF2-40B4-BE49-F238E27FC236}">
                <a16:creationId xmlns:a16="http://schemas.microsoft.com/office/drawing/2014/main" id="{0ED0605C-75A3-4193-91A1-3A69D0522C95}"/>
              </a:ext>
            </a:extLst>
          </p:cNvPr>
          <p:cNvSpPr txBox="1"/>
          <p:nvPr/>
        </p:nvSpPr>
        <p:spPr>
          <a:xfrm>
            <a:off x="3805382" y="2650836"/>
            <a:ext cx="7472218" cy="1077218"/>
          </a:xfrm>
          <a:prstGeom prst="rect">
            <a:avLst/>
          </a:prstGeom>
          <a:noFill/>
        </p:spPr>
        <p:txBody>
          <a:bodyPr wrap="square" rtlCol="0">
            <a:spAutoFit/>
          </a:bodyPr>
          <a:lstStyle/>
          <a:p>
            <a:r>
              <a:rPr lang="en-US" sz="3200" b="1" dirty="0"/>
              <a:t>How this lack of</a:t>
            </a:r>
            <a:r>
              <a:rPr lang="en-US" sz="3200" dirty="0"/>
              <a:t> engagement </a:t>
            </a:r>
            <a:r>
              <a:rPr lang="en-US" sz="3200" b="1" dirty="0"/>
              <a:t>is </a:t>
            </a:r>
            <a:r>
              <a:rPr lang="en-US" sz="3200" b="1" dirty="0">
                <a:solidFill>
                  <a:schemeClr val="accent1"/>
                </a:solidFill>
              </a:rPr>
              <a:t>impacting </a:t>
            </a:r>
            <a:r>
              <a:rPr lang="en-US" sz="3200" b="1" dirty="0"/>
              <a:t>upon the student.</a:t>
            </a:r>
            <a:endParaRPr lang="en-GB" sz="3200" b="1" dirty="0"/>
          </a:p>
        </p:txBody>
      </p:sp>
      <p:sp>
        <p:nvSpPr>
          <p:cNvPr id="12" name="TextBox 11">
            <a:extLst>
              <a:ext uri="{FF2B5EF4-FFF2-40B4-BE49-F238E27FC236}">
                <a16:creationId xmlns:a16="http://schemas.microsoft.com/office/drawing/2014/main" id="{8D4AC581-9D0D-4356-BAD5-7A4B06BC5274}"/>
              </a:ext>
            </a:extLst>
          </p:cNvPr>
          <p:cNvSpPr txBox="1"/>
          <p:nvPr/>
        </p:nvSpPr>
        <p:spPr>
          <a:xfrm>
            <a:off x="3805382" y="4784436"/>
            <a:ext cx="7472218" cy="954107"/>
          </a:xfrm>
          <a:prstGeom prst="rect">
            <a:avLst/>
          </a:prstGeom>
          <a:noFill/>
        </p:spPr>
        <p:txBody>
          <a:bodyPr wrap="square" rtlCol="0">
            <a:spAutoFit/>
          </a:bodyPr>
          <a:lstStyle/>
          <a:p>
            <a:r>
              <a:rPr lang="en-US" sz="2800" b="1" dirty="0"/>
              <a:t>What is the </a:t>
            </a:r>
            <a:r>
              <a:rPr lang="en-US" sz="2800" b="1" dirty="0">
                <a:solidFill>
                  <a:srgbClr val="00B0F0"/>
                </a:solidFill>
              </a:rPr>
              <a:t>student’s perspective </a:t>
            </a:r>
            <a:r>
              <a:rPr lang="en-US" sz="2800" b="1" dirty="0"/>
              <a:t>on this issue, what could be done differently? </a:t>
            </a:r>
            <a:endParaRPr lang="en-GB" sz="2800" b="1" dirty="0"/>
          </a:p>
        </p:txBody>
      </p:sp>
      <p:sp>
        <p:nvSpPr>
          <p:cNvPr id="13" name="Arrow: Right 12">
            <a:extLst>
              <a:ext uri="{FF2B5EF4-FFF2-40B4-BE49-F238E27FC236}">
                <a16:creationId xmlns:a16="http://schemas.microsoft.com/office/drawing/2014/main" id="{75347391-EFE8-43A1-93F8-9AA5C272F0FB}"/>
              </a:ext>
            </a:extLst>
          </p:cNvPr>
          <p:cNvSpPr/>
          <p:nvPr/>
        </p:nvSpPr>
        <p:spPr>
          <a:xfrm>
            <a:off x="2549235" y="1119457"/>
            <a:ext cx="914399" cy="6262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DAF36F40-7975-42ED-B43A-EB70A0BF9777}"/>
              </a:ext>
            </a:extLst>
          </p:cNvPr>
          <p:cNvSpPr/>
          <p:nvPr/>
        </p:nvSpPr>
        <p:spPr>
          <a:xfrm>
            <a:off x="2632364" y="3001818"/>
            <a:ext cx="914400" cy="6262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F0E1345D-8329-4CA7-9939-C77DD9A10034}"/>
              </a:ext>
            </a:extLst>
          </p:cNvPr>
          <p:cNvSpPr/>
          <p:nvPr/>
        </p:nvSpPr>
        <p:spPr>
          <a:xfrm>
            <a:off x="2632364" y="5080000"/>
            <a:ext cx="914400" cy="54494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546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A5A1-9987-42B1-8484-D1B35CAE07E0}"/>
              </a:ext>
            </a:extLst>
          </p:cNvPr>
          <p:cNvSpPr>
            <a:spLocks noGrp="1"/>
          </p:cNvSpPr>
          <p:nvPr>
            <p:ph type="title"/>
          </p:nvPr>
        </p:nvSpPr>
        <p:spPr/>
        <p:txBody>
          <a:bodyPr/>
          <a:lstStyle/>
          <a:p>
            <a:r>
              <a:rPr lang="en-US" dirty="0"/>
              <a:t>The Mature Student Project 2018</a:t>
            </a:r>
            <a:endParaRPr lang="en-GB" dirty="0"/>
          </a:p>
        </p:txBody>
      </p:sp>
      <p:sp>
        <p:nvSpPr>
          <p:cNvPr id="3" name="Rectangle 2">
            <a:extLst>
              <a:ext uri="{FF2B5EF4-FFF2-40B4-BE49-F238E27FC236}">
                <a16:creationId xmlns:a16="http://schemas.microsoft.com/office/drawing/2014/main" id="{3328F227-E3A3-4E9D-B539-9D7FF9E6B696}"/>
              </a:ext>
            </a:extLst>
          </p:cNvPr>
          <p:cNvSpPr/>
          <p:nvPr/>
        </p:nvSpPr>
        <p:spPr>
          <a:xfrm>
            <a:off x="240145" y="1921164"/>
            <a:ext cx="11730182" cy="4331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WHY:</a:t>
            </a:r>
            <a:r>
              <a:rPr lang="en-GB" sz="1800" dirty="0">
                <a:effectLst/>
                <a:latin typeface="Arial" panose="020B0604020202020204" pitchFamily="34" charset="0"/>
                <a:ea typeface="Calibri" panose="020F0502020204030204" pitchFamily="34" charset="0"/>
                <a:cs typeface="Times New Roman" panose="02020603050405020304" pitchFamily="18" charset="0"/>
              </a:rPr>
              <a:t> I am a mature student myself. I am aware of certain support services within the university; however I am also aware that I have been ‘forgotten’ as a mature student. </a:t>
            </a:r>
            <a:r>
              <a:rPr lang="en-GB" sz="1800" b="1" dirty="0">
                <a:effectLst/>
                <a:latin typeface="Arial" panose="020B0604020202020204" pitchFamily="34" charset="0"/>
                <a:ea typeface="Calibri" panose="020F0502020204030204" pitchFamily="34" charset="0"/>
                <a:cs typeface="Times New Roman" panose="02020603050405020304" pitchFamily="18" charset="0"/>
              </a:rPr>
              <a:t>Why</a:t>
            </a:r>
            <a:r>
              <a:rPr lang="en-GB" sz="1800" dirty="0">
                <a:effectLst/>
                <a:latin typeface="Arial" panose="020B0604020202020204" pitchFamily="34" charset="0"/>
                <a:ea typeface="Calibri" panose="020F0502020204030204" pitchFamily="34" charset="0"/>
                <a:cs typeface="Times New Roman" panose="02020603050405020304" pitchFamily="18" charset="0"/>
              </a:rPr>
              <a:t> are certain mature students not targeted by the Mature Student Society? I would like to see if we can stop students ‘falling through the net’. </a:t>
            </a:r>
          </a:p>
          <a:p>
            <a:pPr algn="just">
              <a:lnSpc>
                <a:spcPct val="115000"/>
              </a:lnSpc>
              <a:spcAft>
                <a:spcPts val="10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b="1" dirty="0">
                <a:latin typeface="Arial" panose="020B0604020202020204" pitchFamily="34" charset="0"/>
                <a:ea typeface="Calibri" panose="020F0502020204030204" pitchFamily="34" charset="0"/>
                <a:cs typeface="Times New Roman" panose="02020603050405020304" pitchFamily="18" charset="0"/>
              </a:rPr>
              <a:t>AIMS:</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This project has two aims</a:t>
            </a:r>
          </a:p>
          <a:p>
            <a:pPr marL="342900" indent="-342900" algn="just">
              <a:lnSpc>
                <a:spcPct val="115000"/>
              </a:lnSpc>
              <a:spcAft>
                <a:spcPts val="1000"/>
              </a:spcAft>
              <a:buAutoNum type="arabicParenR"/>
            </a:pPr>
            <a:r>
              <a:rPr lang="en-GB" dirty="0">
                <a:latin typeface="Arial" panose="020B0604020202020204" pitchFamily="34" charset="0"/>
                <a:ea typeface="Calibri" panose="020F0502020204030204" pitchFamily="34" charset="0"/>
                <a:cs typeface="Times New Roman" panose="02020603050405020304" pitchFamily="18" charset="0"/>
              </a:rPr>
              <a:t>G</a:t>
            </a:r>
            <a:r>
              <a:rPr lang="en-GB" sz="1800" dirty="0">
                <a:effectLst/>
                <a:latin typeface="Arial" panose="020B0604020202020204" pitchFamily="34" charset="0"/>
                <a:ea typeface="Calibri" panose="020F0502020204030204" pitchFamily="34" charset="0"/>
                <a:cs typeface="Times New Roman" panose="02020603050405020304" pitchFamily="18" charset="0"/>
              </a:rPr>
              <a:t>ather from the mature students how they feel about being a ‘mature student’ and the positives and negatives of their experiences and whether they are aware of certain support services. </a:t>
            </a:r>
          </a:p>
          <a:p>
            <a:pPr marL="342900" indent="-342900" algn="just">
              <a:lnSpc>
                <a:spcPct val="115000"/>
              </a:lnSpc>
              <a:spcAft>
                <a:spcPts val="1000"/>
              </a:spcAft>
              <a:buAutoNum type="arabi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The second is to see if these services are functioning correctly and if not, how can we fix this so students are not feeling ‘isolated’ nor a ‘part of the university’.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06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84B8-7853-4052-B74D-F08AF2F794B0}"/>
              </a:ext>
            </a:extLst>
          </p:cNvPr>
          <p:cNvSpPr>
            <a:spLocks noGrp="1"/>
          </p:cNvSpPr>
          <p:nvPr>
            <p:ph type="title"/>
          </p:nvPr>
        </p:nvSpPr>
        <p:spPr/>
        <p:txBody>
          <a:bodyPr/>
          <a:lstStyle/>
          <a:p>
            <a:r>
              <a:rPr lang="en-US" dirty="0"/>
              <a:t>Data collection</a:t>
            </a:r>
            <a:endParaRPr lang="en-GB" dirty="0"/>
          </a:p>
        </p:txBody>
      </p:sp>
      <p:sp>
        <p:nvSpPr>
          <p:cNvPr id="8" name="TextBox 7">
            <a:extLst>
              <a:ext uri="{FF2B5EF4-FFF2-40B4-BE49-F238E27FC236}">
                <a16:creationId xmlns:a16="http://schemas.microsoft.com/office/drawing/2014/main" id="{6EA28FB4-9230-491F-833E-5326CD6CE64D}"/>
              </a:ext>
            </a:extLst>
          </p:cNvPr>
          <p:cNvSpPr txBox="1"/>
          <p:nvPr/>
        </p:nvSpPr>
        <p:spPr>
          <a:xfrm>
            <a:off x="1293091" y="2198255"/>
            <a:ext cx="9430327" cy="2551596"/>
          </a:xfrm>
          <a:prstGeom prst="rect">
            <a:avLst/>
          </a:prstGeom>
          <a:noFill/>
        </p:spPr>
        <p:txBody>
          <a:bodyPr wrap="square" rtlCol="0">
            <a:spAutoFit/>
          </a:bodyPr>
          <a:lstStyle/>
          <a:p>
            <a:pPr marL="342900" indent="-342900" algn="just">
              <a:lnSpc>
                <a:spcPct val="115000"/>
              </a:lnSpc>
              <a:spcAft>
                <a:spcPts val="1000"/>
              </a:spcAft>
              <a:buAutoNum type="arabi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Locate the mature students who had left the university within their first year </a:t>
            </a:r>
            <a:r>
              <a:rPr lang="en-GB" dirty="0">
                <a:latin typeface="Arial" panose="020B0604020202020204" pitchFamily="34" charset="0"/>
                <a:ea typeface="Calibri" panose="020F0502020204030204" pitchFamily="34" charset="0"/>
                <a:cs typeface="Times New Roman" panose="02020603050405020304" pitchFamily="18" charset="0"/>
              </a:rPr>
              <a:t>The university classifies a ‘mature’ student as anyone aged over 21.</a:t>
            </a:r>
          </a:p>
          <a:p>
            <a:pPr marL="342900" indent="-342900" algn="just">
              <a:lnSpc>
                <a:spcPct val="115000"/>
              </a:lnSpc>
              <a:spcAft>
                <a:spcPts val="1000"/>
              </a:spcAft>
              <a:buFontTx/>
              <a:buAutoNum type="arabicParenR"/>
            </a:pPr>
            <a:r>
              <a:rPr lang="en-US" dirty="0">
                <a:latin typeface="Arial" panose="020B0604020202020204" pitchFamily="34" charset="0"/>
                <a:ea typeface="Calibri" panose="020F0502020204030204" pitchFamily="34" charset="0"/>
                <a:cs typeface="Times New Roman" panose="02020603050405020304" pitchFamily="18" charset="0"/>
              </a:rPr>
              <a:t>There was 16 students who had terminated their studies from September 2017.</a:t>
            </a:r>
            <a:r>
              <a:rPr lang="en-GB" dirty="0">
                <a:latin typeface="Arial" panose="020B0604020202020204" pitchFamily="34" charset="0"/>
                <a:ea typeface="Calibri" panose="020F0502020204030204" pitchFamily="34" charset="0"/>
                <a:cs typeface="Times New Roman" panose="02020603050405020304" pitchFamily="18" charset="0"/>
              </a:rPr>
              <a:t>There was 9 males and 7 females aged between 21 and 59 studying a variety of degree courses at level 4.</a:t>
            </a:r>
          </a:p>
          <a:p>
            <a:pPr marL="342900" indent="-342900" algn="just">
              <a:lnSpc>
                <a:spcPct val="115000"/>
              </a:lnSpc>
              <a:spcAft>
                <a:spcPts val="1000"/>
              </a:spcAft>
              <a:buAutoNum type="arabicParenR"/>
            </a:pPr>
            <a:r>
              <a:rPr lang="en-GB" dirty="0">
                <a:latin typeface="Arial" panose="020B0604020202020204" pitchFamily="34" charset="0"/>
                <a:ea typeface="Calibri" panose="020F0502020204030204" pitchFamily="34" charset="0"/>
                <a:cs typeface="Times New Roman" panose="02020603050405020304" pitchFamily="18" charset="0"/>
              </a:rPr>
              <a:t>Literature review, Survey Monkey, interviews. Registry exit data, disability codes, polar data and the social media Facebook page.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876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84B8-7853-4052-B74D-F08AF2F794B0}"/>
              </a:ext>
            </a:extLst>
          </p:cNvPr>
          <p:cNvSpPr>
            <a:spLocks noGrp="1"/>
          </p:cNvSpPr>
          <p:nvPr>
            <p:ph type="title"/>
          </p:nvPr>
        </p:nvSpPr>
        <p:spPr/>
        <p:txBody>
          <a:bodyPr/>
          <a:lstStyle/>
          <a:p>
            <a:r>
              <a:rPr lang="en-US" dirty="0"/>
              <a:t>Data collection</a:t>
            </a:r>
            <a:endParaRPr lang="en-GB" dirty="0"/>
          </a:p>
        </p:txBody>
      </p:sp>
      <p:sp>
        <p:nvSpPr>
          <p:cNvPr id="8" name="TextBox 7">
            <a:extLst>
              <a:ext uri="{FF2B5EF4-FFF2-40B4-BE49-F238E27FC236}">
                <a16:creationId xmlns:a16="http://schemas.microsoft.com/office/drawing/2014/main" id="{6EA28FB4-9230-491F-833E-5326CD6CE64D}"/>
              </a:ext>
            </a:extLst>
          </p:cNvPr>
          <p:cNvSpPr txBox="1"/>
          <p:nvPr/>
        </p:nvSpPr>
        <p:spPr>
          <a:xfrm>
            <a:off x="1097280" y="2198255"/>
            <a:ext cx="9430327" cy="3829895"/>
          </a:xfrm>
          <a:prstGeom prst="rect">
            <a:avLst/>
          </a:prstGeom>
          <a:noFill/>
        </p:spPr>
        <p:txBody>
          <a:bodyPr wrap="square" rtlCol="0">
            <a:spAutoFit/>
          </a:bodyPr>
          <a:lstStyle/>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Facebook group discussion with mature students to determine the following:</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First term experiences of being a mature student</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are aware of support</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feel supported</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were acknowledged as a mature student or felt overlooked</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received any communication from the university </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Any suggestions they would like to propose to ensure the ‘Mature Student 	Experience’ is improved. </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Opinions about the label ‘mature student’. </a:t>
            </a:r>
          </a:p>
        </p:txBody>
      </p:sp>
    </p:spTree>
    <p:extLst>
      <p:ext uri="{BB962C8B-B14F-4D97-AF65-F5344CB8AC3E}">
        <p14:creationId xmlns:p14="http://schemas.microsoft.com/office/powerpoint/2010/main" val="387716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61279A-8DF3-4232-9264-D3970B510746}"/>
              </a:ext>
            </a:extLst>
          </p:cNvPr>
          <p:cNvPicPr>
            <a:picLocks noChangeAspect="1"/>
          </p:cNvPicPr>
          <p:nvPr/>
        </p:nvPicPr>
        <p:blipFill>
          <a:blip r:embed="rId3"/>
          <a:stretch>
            <a:fillRect/>
          </a:stretch>
        </p:blipFill>
        <p:spPr>
          <a:xfrm>
            <a:off x="110837" y="39850"/>
            <a:ext cx="11591636" cy="6148514"/>
          </a:xfrm>
          <a:prstGeom prst="rect">
            <a:avLst/>
          </a:prstGeom>
        </p:spPr>
      </p:pic>
    </p:spTree>
    <p:extLst>
      <p:ext uri="{BB962C8B-B14F-4D97-AF65-F5344CB8AC3E}">
        <p14:creationId xmlns:p14="http://schemas.microsoft.com/office/powerpoint/2010/main" val="186932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41BA5-16E8-4535-87B0-C4485DD5697D}"/>
              </a:ext>
            </a:extLst>
          </p:cNvPr>
          <p:cNvSpPr txBox="1"/>
          <p:nvPr/>
        </p:nvSpPr>
        <p:spPr>
          <a:xfrm>
            <a:off x="8026400" y="2335940"/>
            <a:ext cx="2669309" cy="1323439"/>
          </a:xfrm>
          <a:prstGeom prst="rect">
            <a:avLst/>
          </a:prstGeom>
          <a:noFill/>
        </p:spPr>
        <p:txBody>
          <a:bodyPr wrap="square" rtlCol="0">
            <a:spAutoFit/>
          </a:bodyPr>
          <a:lstStyle/>
          <a:p>
            <a:r>
              <a:rPr lang="en-US" sz="2000" b="1" dirty="0">
                <a:solidFill>
                  <a:srgbClr val="0070C0"/>
                </a:solidFill>
              </a:rPr>
              <a:t>“I don’t know what goes on and I feel like I don’t know it [the Uni] anymore”</a:t>
            </a:r>
            <a:endParaRPr lang="en-GB" sz="2000" b="1" dirty="0">
              <a:solidFill>
                <a:srgbClr val="0070C0"/>
              </a:solidFill>
            </a:endParaRPr>
          </a:p>
        </p:txBody>
      </p:sp>
      <p:sp>
        <p:nvSpPr>
          <p:cNvPr id="3" name="TextBox 2">
            <a:extLst>
              <a:ext uri="{FF2B5EF4-FFF2-40B4-BE49-F238E27FC236}">
                <a16:creationId xmlns:a16="http://schemas.microsoft.com/office/drawing/2014/main" id="{F68E82EF-B50E-480E-856A-675580FA5406}"/>
              </a:ext>
            </a:extLst>
          </p:cNvPr>
          <p:cNvSpPr txBox="1"/>
          <p:nvPr/>
        </p:nvSpPr>
        <p:spPr>
          <a:xfrm>
            <a:off x="4992254" y="4202085"/>
            <a:ext cx="2549237" cy="1938992"/>
          </a:xfrm>
          <a:prstGeom prst="rect">
            <a:avLst/>
          </a:prstGeom>
          <a:noFill/>
        </p:spPr>
        <p:txBody>
          <a:bodyPr wrap="square" rtlCol="0">
            <a:spAutoFit/>
          </a:bodyPr>
          <a:lstStyle/>
          <a:p>
            <a:r>
              <a:rPr lang="en-US" sz="2000" b="1" dirty="0">
                <a:solidFill>
                  <a:schemeClr val="accent2">
                    <a:lumMod val="50000"/>
                  </a:schemeClr>
                </a:solidFill>
              </a:rPr>
              <a:t>“My house is in XXXX right by the main campus, even when I’m there I still don’t feel part of the university”</a:t>
            </a:r>
            <a:endParaRPr lang="en-GB" sz="2000" b="1" dirty="0">
              <a:solidFill>
                <a:schemeClr val="accent2">
                  <a:lumMod val="50000"/>
                </a:schemeClr>
              </a:solidFill>
            </a:endParaRPr>
          </a:p>
        </p:txBody>
      </p:sp>
      <p:sp>
        <p:nvSpPr>
          <p:cNvPr id="4" name="TextBox 3">
            <a:extLst>
              <a:ext uri="{FF2B5EF4-FFF2-40B4-BE49-F238E27FC236}">
                <a16:creationId xmlns:a16="http://schemas.microsoft.com/office/drawing/2014/main" id="{A7E44971-6E7B-41A5-AAC0-DC2662191C8E}"/>
              </a:ext>
            </a:extLst>
          </p:cNvPr>
          <p:cNvSpPr txBox="1"/>
          <p:nvPr/>
        </p:nvSpPr>
        <p:spPr>
          <a:xfrm>
            <a:off x="7315200" y="581891"/>
            <a:ext cx="3380509" cy="1323439"/>
          </a:xfrm>
          <a:prstGeom prst="rect">
            <a:avLst/>
          </a:prstGeom>
          <a:noFill/>
        </p:spPr>
        <p:txBody>
          <a:bodyPr wrap="square" rtlCol="0">
            <a:spAutoFit/>
          </a:bodyPr>
          <a:lstStyle/>
          <a:p>
            <a:r>
              <a:rPr lang="en-US" sz="2000" b="1" dirty="0">
                <a:solidFill>
                  <a:schemeClr val="accent2">
                    <a:lumMod val="50000"/>
                  </a:schemeClr>
                </a:solidFill>
              </a:rPr>
              <a:t>“We’ve lost a few from my course for one reason or another; they were all mature students”.</a:t>
            </a:r>
            <a:endParaRPr lang="en-GB" sz="2000" b="1" dirty="0">
              <a:solidFill>
                <a:schemeClr val="accent2">
                  <a:lumMod val="50000"/>
                </a:schemeClr>
              </a:solidFill>
            </a:endParaRPr>
          </a:p>
        </p:txBody>
      </p:sp>
      <p:sp>
        <p:nvSpPr>
          <p:cNvPr id="5" name="TextBox 4">
            <a:extLst>
              <a:ext uri="{FF2B5EF4-FFF2-40B4-BE49-F238E27FC236}">
                <a16:creationId xmlns:a16="http://schemas.microsoft.com/office/drawing/2014/main" id="{755DE6D6-C1B5-4092-B985-CB4B2C8EF7A6}"/>
              </a:ext>
            </a:extLst>
          </p:cNvPr>
          <p:cNvSpPr txBox="1"/>
          <p:nvPr/>
        </p:nvSpPr>
        <p:spPr>
          <a:xfrm>
            <a:off x="743526" y="5052191"/>
            <a:ext cx="3020291" cy="707886"/>
          </a:xfrm>
          <a:prstGeom prst="rect">
            <a:avLst/>
          </a:prstGeom>
          <a:noFill/>
        </p:spPr>
        <p:txBody>
          <a:bodyPr wrap="square" rtlCol="0">
            <a:spAutoFit/>
          </a:bodyPr>
          <a:lstStyle/>
          <a:p>
            <a:r>
              <a:rPr lang="en-US" sz="2000" b="1" dirty="0">
                <a:solidFill>
                  <a:schemeClr val="accent5"/>
                </a:solidFill>
              </a:rPr>
              <a:t>“I just don’t feel part of the Uni anymore”</a:t>
            </a:r>
            <a:endParaRPr lang="en-GB" sz="2000" b="1" dirty="0">
              <a:solidFill>
                <a:schemeClr val="accent5"/>
              </a:solidFill>
            </a:endParaRPr>
          </a:p>
        </p:txBody>
      </p:sp>
      <p:sp>
        <p:nvSpPr>
          <p:cNvPr id="6" name="TextBox 5">
            <a:extLst>
              <a:ext uri="{FF2B5EF4-FFF2-40B4-BE49-F238E27FC236}">
                <a16:creationId xmlns:a16="http://schemas.microsoft.com/office/drawing/2014/main" id="{5A27F266-68AF-4824-9634-268D0DF70639}"/>
              </a:ext>
            </a:extLst>
          </p:cNvPr>
          <p:cNvSpPr txBox="1"/>
          <p:nvPr/>
        </p:nvSpPr>
        <p:spPr>
          <a:xfrm>
            <a:off x="572655" y="581891"/>
            <a:ext cx="3796146" cy="4093428"/>
          </a:xfrm>
          <a:prstGeom prst="rect">
            <a:avLst/>
          </a:prstGeom>
          <a:noFill/>
        </p:spPr>
        <p:txBody>
          <a:bodyPr wrap="square" rtlCol="0">
            <a:spAutoFit/>
          </a:bodyPr>
          <a:lstStyle/>
          <a:p>
            <a:r>
              <a:rPr lang="en-US" sz="2000" b="1" dirty="0">
                <a:solidFill>
                  <a:srgbClr val="002060"/>
                </a:solidFill>
              </a:rPr>
              <a:t>“In my first year, I was a member of the Mature student society, Christian society, Howard league society and the Dance society. Mature soc didn't manage to meet much, Never had any correspondence from the Howard society. The Christian society was also not really helpful either and had to cease dance due to health conditions This year I haven't bothered joining any society at all.”</a:t>
            </a:r>
            <a:endParaRPr lang="en-GB" sz="2000" b="1" dirty="0">
              <a:solidFill>
                <a:srgbClr val="002060"/>
              </a:solidFill>
            </a:endParaRPr>
          </a:p>
        </p:txBody>
      </p:sp>
      <p:sp>
        <p:nvSpPr>
          <p:cNvPr id="7" name="TextBox 6">
            <a:extLst>
              <a:ext uri="{FF2B5EF4-FFF2-40B4-BE49-F238E27FC236}">
                <a16:creationId xmlns:a16="http://schemas.microsoft.com/office/drawing/2014/main" id="{6F2605F9-0C68-4D93-B599-4F6187A51D4F}"/>
              </a:ext>
            </a:extLst>
          </p:cNvPr>
          <p:cNvSpPr txBox="1"/>
          <p:nvPr/>
        </p:nvSpPr>
        <p:spPr>
          <a:xfrm>
            <a:off x="4992254" y="2413337"/>
            <a:ext cx="2669309" cy="1015663"/>
          </a:xfrm>
          <a:prstGeom prst="rect">
            <a:avLst/>
          </a:prstGeom>
          <a:noFill/>
        </p:spPr>
        <p:txBody>
          <a:bodyPr wrap="square" rtlCol="0">
            <a:spAutoFit/>
          </a:bodyPr>
          <a:lstStyle/>
          <a:p>
            <a:r>
              <a:rPr lang="en-US" sz="2000" b="1" dirty="0">
                <a:solidFill>
                  <a:srgbClr val="FF0000"/>
                </a:solidFill>
              </a:rPr>
              <a:t>“I often spend breaks between lectures alone.” </a:t>
            </a:r>
            <a:endParaRPr lang="en-GB" sz="2000" b="1" dirty="0">
              <a:solidFill>
                <a:srgbClr val="FF0000"/>
              </a:solidFill>
            </a:endParaRPr>
          </a:p>
        </p:txBody>
      </p:sp>
    </p:spTree>
    <p:extLst>
      <p:ext uri="{BB962C8B-B14F-4D97-AF65-F5344CB8AC3E}">
        <p14:creationId xmlns:p14="http://schemas.microsoft.com/office/powerpoint/2010/main" val="333138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EBBF2A-E960-43CB-927B-5BD969433808}"/>
              </a:ext>
            </a:extLst>
          </p:cNvPr>
          <p:cNvSpPr txBox="1"/>
          <p:nvPr/>
        </p:nvSpPr>
        <p:spPr>
          <a:xfrm>
            <a:off x="563418" y="424873"/>
            <a:ext cx="5089237" cy="2677656"/>
          </a:xfrm>
          <a:prstGeom prst="rect">
            <a:avLst/>
          </a:prstGeom>
          <a:noFill/>
        </p:spPr>
        <p:txBody>
          <a:bodyPr wrap="square" rtlCol="0">
            <a:spAutoFit/>
          </a:bodyPr>
          <a:lstStyle/>
          <a:p>
            <a:r>
              <a:rPr lang="en-US" sz="2400" b="1" dirty="0">
                <a:solidFill>
                  <a:srgbClr val="FF0000"/>
                </a:solidFill>
              </a:rPr>
              <a:t>“There is no specific meeting place, for example, a mature student lounge or common room where we can relax and chat. I feel this would give more opportunity to meet up with fellow mature students and have social interaction.”</a:t>
            </a:r>
            <a:endParaRPr lang="en-GB" sz="2400" b="1" dirty="0">
              <a:solidFill>
                <a:srgbClr val="FF0000"/>
              </a:solidFill>
            </a:endParaRPr>
          </a:p>
        </p:txBody>
      </p:sp>
      <p:sp>
        <p:nvSpPr>
          <p:cNvPr id="3" name="TextBox 2">
            <a:extLst>
              <a:ext uri="{FF2B5EF4-FFF2-40B4-BE49-F238E27FC236}">
                <a16:creationId xmlns:a16="http://schemas.microsoft.com/office/drawing/2014/main" id="{520E4FD5-A3C8-4F99-B045-D04C059B2876}"/>
              </a:ext>
            </a:extLst>
          </p:cNvPr>
          <p:cNvSpPr txBox="1"/>
          <p:nvPr/>
        </p:nvSpPr>
        <p:spPr>
          <a:xfrm>
            <a:off x="7130473" y="424873"/>
            <a:ext cx="4414982" cy="1938992"/>
          </a:xfrm>
          <a:prstGeom prst="rect">
            <a:avLst/>
          </a:prstGeom>
          <a:noFill/>
        </p:spPr>
        <p:txBody>
          <a:bodyPr wrap="square" rtlCol="0">
            <a:spAutoFit/>
          </a:bodyPr>
          <a:lstStyle/>
          <a:p>
            <a:r>
              <a:rPr lang="en-US" sz="2000" b="1" dirty="0">
                <a:solidFill>
                  <a:schemeClr val="tx2"/>
                </a:solidFill>
              </a:rPr>
              <a:t>“I think to classify 2/3 generations of people as one group is very remiss of the university, as each age group comes with differing needs and problems. I believe a three-tier system would be more appropriate”</a:t>
            </a:r>
            <a:endParaRPr lang="en-GB" sz="2000" b="1" dirty="0">
              <a:solidFill>
                <a:schemeClr val="tx2"/>
              </a:solidFill>
            </a:endParaRPr>
          </a:p>
        </p:txBody>
      </p:sp>
      <p:sp>
        <p:nvSpPr>
          <p:cNvPr id="4" name="TextBox 3">
            <a:extLst>
              <a:ext uri="{FF2B5EF4-FFF2-40B4-BE49-F238E27FC236}">
                <a16:creationId xmlns:a16="http://schemas.microsoft.com/office/drawing/2014/main" id="{287DF33C-5334-488D-AA38-10809ECB58C3}"/>
              </a:ext>
            </a:extLst>
          </p:cNvPr>
          <p:cNvSpPr txBox="1"/>
          <p:nvPr/>
        </p:nvSpPr>
        <p:spPr>
          <a:xfrm>
            <a:off x="563418" y="3676073"/>
            <a:ext cx="3916218" cy="1631216"/>
          </a:xfrm>
          <a:prstGeom prst="rect">
            <a:avLst/>
          </a:prstGeom>
          <a:noFill/>
        </p:spPr>
        <p:txBody>
          <a:bodyPr wrap="square" rtlCol="0">
            <a:spAutoFit/>
          </a:bodyPr>
          <a:lstStyle/>
          <a:p>
            <a:r>
              <a:rPr lang="en-US" sz="2000" b="1" dirty="0">
                <a:solidFill>
                  <a:schemeClr val="accent1">
                    <a:lumMod val="50000"/>
                  </a:schemeClr>
                </a:solidFill>
              </a:rPr>
              <a:t>“A mature student orientation at the start of orientation week to assist in forming peer networks/support amongst mature-aged students”</a:t>
            </a:r>
            <a:endParaRPr lang="en-GB" sz="2000" b="1" dirty="0">
              <a:solidFill>
                <a:schemeClr val="accent1">
                  <a:lumMod val="50000"/>
                </a:schemeClr>
              </a:solidFill>
            </a:endParaRPr>
          </a:p>
        </p:txBody>
      </p:sp>
      <p:sp>
        <p:nvSpPr>
          <p:cNvPr id="5" name="TextBox 4">
            <a:extLst>
              <a:ext uri="{FF2B5EF4-FFF2-40B4-BE49-F238E27FC236}">
                <a16:creationId xmlns:a16="http://schemas.microsoft.com/office/drawing/2014/main" id="{58D9E254-43A3-4999-BA67-BA76ACC99995}"/>
              </a:ext>
            </a:extLst>
          </p:cNvPr>
          <p:cNvSpPr txBox="1"/>
          <p:nvPr/>
        </p:nvSpPr>
        <p:spPr>
          <a:xfrm>
            <a:off x="7250545" y="3177309"/>
            <a:ext cx="4054764" cy="1938992"/>
          </a:xfrm>
          <a:prstGeom prst="rect">
            <a:avLst/>
          </a:prstGeom>
          <a:noFill/>
        </p:spPr>
        <p:txBody>
          <a:bodyPr wrap="square" rtlCol="0">
            <a:spAutoFit/>
          </a:bodyPr>
          <a:lstStyle/>
          <a:p>
            <a:r>
              <a:rPr lang="en-US" sz="2000" b="1" dirty="0">
                <a:solidFill>
                  <a:srgbClr val="7030A0"/>
                </a:solidFill>
              </a:rPr>
              <a:t>“Staff awareness training, including tips for lecturing and assisting mature students in their learning – for example, encouraging lecturers and tutors to draw on the life experience of mature students.”</a:t>
            </a:r>
            <a:endParaRPr lang="en-GB" sz="2000" b="1" dirty="0">
              <a:solidFill>
                <a:srgbClr val="7030A0"/>
              </a:solidFill>
            </a:endParaRPr>
          </a:p>
        </p:txBody>
      </p:sp>
      <p:sp>
        <p:nvSpPr>
          <p:cNvPr id="6" name="TextBox 5">
            <a:extLst>
              <a:ext uri="{FF2B5EF4-FFF2-40B4-BE49-F238E27FC236}">
                <a16:creationId xmlns:a16="http://schemas.microsoft.com/office/drawing/2014/main" id="{86A5B026-8249-431F-9E11-E4D1F980AF47}"/>
              </a:ext>
            </a:extLst>
          </p:cNvPr>
          <p:cNvSpPr txBox="1"/>
          <p:nvPr/>
        </p:nvSpPr>
        <p:spPr>
          <a:xfrm>
            <a:off x="4978400" y="3537527"/>
            <a:ext cx="1911927" cy="2246769"/>
          </a:xfrm>
          <a:prstGeom prst="rect">
            <a:avLst/>
          </a:prstGeom>
          <a:noFill/>
        </p:spPr>
        <p:txBody>
          <a:bodyPr wrap="square" rtlCol="0">
            <a:spAutoFit/>
          </a:bodyPr>
          <a:lstStyle/>
          <a:p>
            <a:r>
              <a:rPr lang="en-US" sz="2000" b="1" dirty="0">
                <a:solidFill>
                  <a:srgbClr val="002060"/>
                </a:solidFill>
              </a:rPr>
              <a:t>“Access to funding should the need arise due to job commitments or help around childcare”</a:t>
            </a:r>
            <a:endParaRPr lang="en-GB" sz="2000" b="1" dirty="0">
              <a:solidFill>
                <a:srgbClr val="002060"/>
              </a:solidFill>
            </a:endParaRPr>
          </a:p>
        </p:txBody>
      </p:sp>
    </p:spTree>
    <p:extLst>
      <p:ext uri="{BB962C8B-B14F-4D97-AF65-F5344CB8AC3E}">
        <p14:creationId xmlns:p14="http://schemas.microsoft.com/office/powerpoint/2010/main" val="338116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44D3-AD39-4E4F-86E5-FA96086A57A2}"/>
              </a:ext>
            </a:extLst>
          </p:cNvPr>
          <p:cNvSpPr>
            <a:spLocks noGrp="1"/>
          </p:cNvSpPr>
          <p:nvPr>
            <p:ph type="title"/>
          </p:nvPr>
        </p:nvSpPr>
        <p:spPr/>
        <p:txBody>
          <a:bodyPr/>
          <a:lstStyle/>
          <a:p>
            <a:r>
              <a:rPr lang="en-US" dirty="0"/>
              <a:t>The Reading List Project 2021 - 2022</a:t>
            </a:r>
            <a:endParaRPr lang="en-GB" dirty="0"/>
          </a:p>
        </p:txBody>
      </p:sp>
      <p:graphicFrame>
        <p:nvGraphicFramePr>
          <p:cNvPr id="5" name="Diagram 4">
            <a:extLst>
              <a:ext uri="{FF2B5EF4-FFF2-40B4-BE49-F238E27FC236}">
                <a16:creationId xmlns:a16="http://schemas.microsoft.com/office/drawing/2014/main" id="{36314D2C-B3EB-4069-92CB-1C1CFA91B978}"/>
              </a:ext>
            </a:extLst>
          </p:cNvPr>
          <p:cNvGraphicFramePr/>
          <p:nvPr>
            <p:extLst>
              <p:ext uri="{D42A27DB-BD31-4B8C-83A1-F6EECF244321}">
                <p14:modId xmlns:p14="http://schemas.microsoft.com/office/powerpoint/2010/main" val="2007737816"/>
              </p:ext>
            </p:extLst>
          </p:nvPr>
        </p:nvGraphicFramePr>
        <p:xfrm>
          <a:off x="1097281" y="2179782"/>
          <a:ext cx="9589192" cy="395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942529"/>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{5B41A37D-BF78-4493-A311-52AE9223B5C9}tf11437505_win32</Template>
  <TotalTime>1597</TotalTime>
  <Words>1108</Words>
  <Application>Microsoft Office PowerPoint</Application>
  <PresentationFormat>Widescreen</PresentationFormat>
  <Paragraphs>86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 Pro Cond Light</vt:lpstr>
      <vt:lpstr>Speak Pro</vt:lpstr>
      <vt:lpstr>RetrospectVTI</vt:lpstr>
      <vt:lpstr>Kerry O’Hare</vt:lpstr>
      <vt:lpstr>PowerPoint Presentation</vt:lpstr>
      <vt:lpstr>The Mature Student Project 2018</vt:lpstr>
      <vt:lpstr>Data collection</vt:lpstr>
      <vt:lpstr>Data collection</vt:lpstr>
      <vt:lpstr>PowerPoint Presentation</vt:lpstr>
      <vt:lpstr>PowerPoint Presentation</vt:lpstr>
      <vt:lpstr>PowerPoint Presentation</vt:lpstr>
      <vt:lpstr>The Reading List Project 2021 - 2022</vt:lpstr>
      <vt:lpstr>PowerPoint Presentation</vt:lpstr>
      <vt:lpstr>Previous projects by the SEO team:</vt:lpstr>
      <vt:lpstr>Opportunities through the SEO role: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Kerry O’Hare</dc:title>
  <dc:creator>Kerry Lawrence</dc:creator>
  <cp:lastModifiedBy>Wendy Garner</cp:lastModifiedBy>
  <cp:revision>6</cp:revision>
  <dcterms:created xsi:type="dcterms:W3CDTF">2022-04-26T20:32:28Z</dcterms:created>
  <dcterms:modified xsi:type="dcterms:W3CDTF">2022-05-04T15:07:54Z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