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7" r:id="rId2"/>
    <p:sldId id="330" r:id="rId3"/>
    <p:sldId id="329" r:id="rId4"/>
    <p:sldId id="266" r:id="rId5"/>
    <p:sldId id="311" r:id="rId6"/>
    <p:sldId id="313" r:id="rId7"/>
    <p:sldId id="314" r:id="rId8"/>
    <p:sldId id="318" r:id="rId9"/>
    <p:sldId id="315" r:id="rId10"/>
    <p:sldId id="327" r:id="rId11"/>
    <p:sldId id="316" r:id="rId12"/>
    <p:sldId id="320" r:id="rId13"/>
    <p:sldId id="319" r:id="rId14"/>
    <p:sldId id="256" r:id="rId15"/>
    <p:sldId id="258" r:id="rId16"/>
    <p:sldId id="262" r:id="rId17"/>
    <p:sldId id="261" r:id="rId18"/>
    <p:sldId id="263" r:id="rId19"/>
    <p:sldId id="328" r:id="rId20"/>
    <p:sldId id="312" r:id="rId21"/>
  </p:sldIdLst>
  <p:sldSz cx="12192000" cy="6858000"/>
  <p:notesSz cx="6797675" cy="9928225"/>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som, Clare" initials="MC" lastIdx="0" clrIdx="0">
    <p:extLst>
      <p:ext uri="{19B8F6BF-5375-455C-9EA6-DF929625EA0E}">
        <p15:presenceInfo xmlns:p15="http://schemas.microsoft.com/office/powerpoint/2012/main" userId="S-1-5-21-2009423200-488843608-724182803-783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F383BB-112B-458B-BE15-8B9AC5390E97}" v="8" dt="2022-05-04T15:38:38.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3" autoAdjust="0"/>
    <p:restoredTop sz="84489" autoAdjust="0"/>
  </p:normalViewPr>
  <p:slideViewPr>
    <p:cSldViewPr snapToGrid="0">
      <p:cViewPr varScale="1">
        <p:scale>
          <a:sx n="107" d="100"/>
          <a:sy n="107"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78BA4-95C1-48CD-ABFE-73EEA5696172}" type="doc">
      <dgm:prSet loTypeId="urn:microsoft.com/office/officeart/2005/8/layout/process2" loCatId="process" qsTypeId="urn:microsoft.com/office/officeart/2005/8/quickstyle/simple1" qsCatId="simple" csTypeId="urn:microsoft.com/office/officeart/2005/8/colors/accent1_2" csCatId="accent1" phldr="1"/>
      <dgm:spPr/>
    </dgm:pt>
    <dgm:pt modelId="{5F09BA93-A650-43FE-B052-7A4495F1D86C}">
      <dgm:prSet phldrT="[Text]"/>
      <dgm:spPr/>
      <dgm:t>
        <a:bodyPr/>
        <a:lstStyle/>
        <a:p>
          <a:r>
            <a:rPr lang="en-US" dirty="0"/>
            <a:t>Transferable skills</a:t>
          </a:r>
          <a:endParaRPr lang="en-GB" dirty="0"/>
        </a:p>
      </dgm:t>
    </dgm:pt>
    <dgm:pt modelId="{21FCE22A-9D74-40AB-95AB-DE134931C99A}" type="parTrans" cxnId="{F42A45A0-992A-4F46-87FD-A4CF9DAB4CC6}">
      <dgm:prSet/>
      <dgm:spPr/>
      <dgm:t>
        <a:bodyPr/>
        <a:lstStyle/>
        <a:p>
          <a:endParaRPr lang="en-GB"/>
        </a:p>
      </dgm:t>
    </dgm:pt>
    <dgm:pt modelId="{23D65F90-9242-42D3-B5D8-4ED7DE3EDE54}" type="sibTrans" cxnId="{F42A45A0-992A-4F46-87FD-A4CF9DAB4CC6}">
      <dgm:prSet/>
      <dgm:spPr/>
      <dgm:t>
        <a:bodyPr/>
        <a:lstStyle/>
        <a:p>
          <a:endParaRPr lang="en-GB"/>
        </a:p>
      </dgm:t>
    </dgm:pt>
    <dgm:pt modelId="{F108C510-AFAD-42E1-AFCF-6591180B5228}">
      <dgm:prSet phldrT="[Text]"/>
      <dgm:spPr/>
      <dgm:t>
        <a:bodyPr/>
        <a:lstStyle/>
        <a:p>
          <a:r>
            <a:rPr lang="en-US" dirty="0"/>
            <a:t>Published a journal article</a:t>
          </a:r>
          <a:endParaRPr lang="en-GB" dirty="0"/>
        </a:p>
      </dgm:t>
    </dgm:pt>
    <dgm:pt modelId="{FA861469-7FD0-4511-9AE0-04B040313ADA}" type="parTrans" cxnId="{1A527DF5-081C-47FE-A01B-69B8BD1BB9A9}">
      <dgm:prSet/>
      <dgm:spPr/>
      <dgm:t>
        <a:bodyPr/>
        <a:lstStyle/>
        <a:p>
          <a:endParaRPr lang="en-GB"/>
        </a:p>
      </dgm:t>
    </dgm:pt>
    <dgm:pt modelId="{5852E90B-9CD7-4E9C-8BE3-B59BBE0E84DD}" type="sibTrans" cxnId="{1A527DF5-081C-47FE-A01B-69B8BD1BB9A9}">
      <dgm:prSet/>
      <dgm:spPr/>
      <dgm:t>
        <a:bodyPr/>
        <a:lstStyle/>
        <a:p>
          <a:endParaRPr lang="en-GB"/>
        </a:p>
      </dgm:t>
    </dgm:pt>
    <dgm:pt modelId="{9898D73F-D822-4005-ADC2-8664E4269FE2}">
      <dgm:prSet phldrT="[Text]"/>
      <dgm:spPr/>
      <dgm:t>
        <a:bodyPr/>
        <a:lstStyle/>
        <a:p>
          <a:r>
            <a:rPr lang="en-US" dirty="0"/>
            <a:t>Board members</a:t>
          </a:r>
          <a:endParaRPr lang="en-GB" dirty="0"/>
        </a:p>
      </dgm:t>
    </dgm:pt>
    <dgm:pt modelId="{AB2B37A6-2C77-44B5-949D-C945244D6FAF}" type="parTrans" cxnId="{D369FA55-F091-48DB-9069-112207EE68AA}">
      <dgm:prSet/>
      <dgm:spPr/>
      <dgm:t>
        <a:bodyPr/>
        <a:lstStyle/>
        <a:p>
          <a:endParaRPr lang="en-GB"/>
        </a:p>
      </dgm:t>
    </dgm:pt>
    <dgm:pt modelId="{A981B245-A89C-4839-8A98-97070ABC462B}" type="sibTrans" cxnId="{D369FA55-F091-48DB-9069-112207EE68AA}">
      <dgm:prSet/>
      <dgm:spPr/>
      <dgm:t>
        <a:bodyPr/>
        <a:lstStyle/>
        <a:p>
          <a:endParaRPr lang="en-GB"/>
        </a:p>
      </dgm:t>
    </dgm:pt>
    <dgm:pt modelId="{6D28BE02-6E7E-462D-A6F4-100D70852442}" type="pres">
      <dgm:prSet presAssocID="{1DA78BA4-95C1-48CD-ABFE-73EEA5696172}" presName="linearFlow" presStyleCnt="0">
        <dgm:presLayoutVars>
          <dgm:resizeHandles val="exact"/>
        </dgm:presLayoutVars>
      </dgm:prSet>
      <dgm:spPr/>
    </dgm:pt>
    <dgm:pt modelId="{0F9233DA-08E4-4A05-AE3F-C7DD88FD40D7}" type="pres">
      <dgm:prSet presAssocID="{5F09BA93-A650-43FE-B052-7A4495F1D86C}" presName="node" presStyleLbl="node1" presStyleIdx="0" presStyleCnt="3" custScaleX="177742">
        <dgm:presLayoutVars>
          <dgm:bulletEnabled val="1"/>
        </dgm:presLayoutVars>
      </dgm:prSet>
      <dgm:spPr/>
    </dgm:pt>
    <dgm:pt modelId="{B52A98BA-BA7F-4ACE-99D1-280507C88598}" type="pres">
      <dgm:prSet presAssocID="{23D65F90-9242-42D3-B5D8-4ED7DE3EDE54}" presName="sibTrans" presStyleLbl="sibTrans2D1" presStyleIdx="0" presStyleCnt="2"/>
      <dgm:spPr/>
    </dgm:pt>
    <dgm:pt modelId="{8A6B146F-6FC0-4BCC-892F-99478DB5A5A4}" type="pres">
      <dgm:prSet presAssocID="{23D65F90-9242-42D3-B5D8-4ED7DE3EDE54}" presName="connectorText" presStyleLbl="sibTrans2D1" presStyleIdx="0" presStyleCnt="2"/>
      <dgm:spPr/>
    </dgm:pt>
    <dgm:pt modelId="{CABA2835-45F4-4430-9F74-45D31DC971BE}" type="pres">
      <dgm:prSet presAssocID="{F108C510-AFAD-42E1-AFCF-6591180B5228}" presName="node" presStyleLbl="node1" presStyleIdx="1" presStyleCnt="3" custScaleX="192823">
        <dgm:presLayoutVars>
          <dgm:bulletEnabled val="1"/>
        </dgm:presLayoutVars>
      </dgm:prSet>
      <dgm:spPr/>
    </dgm:pt>
    <dgm:pt modelId="{E1E8FBF8-AE58-4C9C-9ACB-3D19FC6D30C3}" type="pres">
      <dgm:prSet presAssocID="{5852E90B-9CD7-4E9C-8BE3-B59BBE0E84DD}" presName="sibTrans" presStyleLbl="sibTrans2D1" presStyleIdx="1" presStyleCnt="2"/>
      <dgm:spPr/>
    </dgm:pt>
    <dgm:pt modelId="{B7BF99C0-42B3-41B2-9759-4BE635EB05ED}" type="pres">
      <dgm:prSet presAssocID="{5852E90B-9CD7-4E9C-8BE3-B59BBE0E84DD}" presName="connectorText" presStyleLbl="sibTrans2D1" presStyleIdx="1" presStyleCnt="2"/>
      <dgm:spPr/>
    </dgm:pt>
    <dgm:pt modelId="{57DC8525-FBF5-49F1-AEC5-B279F26E741E}" type="pres">
      <dgm:prSet presAssocID="{9898D73F-D822-4005-ADC2-8664E4269FE2}" presName="node" presStyleLbl="node1" presStyleIdx="2" presStyleCnt="3" custScaleX="213829">
        <dgm:presLayoutVars>
          <dgm:bulletEnabled val="1"/>
        </dgm:presLayoutVars>
      </dgm:prSet>
      <dgm:spPr/>
    </dgm:pt>
  </dgm:ptLst>
  <dgm:cxnLst>
    <dgm:cxn modelId="{166B6B2E-4EA2-421F-84A6-CA187C6AD90A}" type="presOf" srcId="{5852E90B-9CD7-4E9C-8BE3-B59BBE0E84DD}" destId="{B7BF99C0-42B3-41B2-9759-4BE635EB05ED}" srcOrd="1" destOrd="0" presId="urn:microsoft.com/office/officeart/2005/8/layout/process2"/>
    <dgm:cxn modelId="{08D79F47-47DE-488F-9E8D-DFE0A2278D01}" type="presOf" srcId="{1DA78BA4-95C1-48CD-ABFE-73EEA5696172}" destId="{6D28BE02-6E7E-462D-A6F4-100D70852442}" srcOrd="0" destOrd="0" presId="urn:microsoft.com/office/officeart/2005/8/layout/process2"/>
    <dgm:cxn modelId="{6E76BB50-3C0E-4CB1-A649-C7D48C420872}" type="presOf" srcId="{23D65F90-9242-42D3-B5D8-4ED7DE3EDE54}" destId="{8A6B146F-6FC0-4BCC-892F-99478DB5A5A4}" srcOrd="1" destOrd="0" presId="urn:microsoft.com/office/officeart/2005/8/layout/process2"/>
    <dgm:cxn modelId="{F2359152-335D-4A64-AE3A-FD581B81A43D}" type="presOf" srcId="{23D65F90-9242-42D3-B5D8-4ED7DE3EDE54}" destId="{B52A98BA-BA7F-4ACE-99D1-280507C88598}" srcOrd="0" destOrd="0" presId="urn:microsoft.com/office/officeart/2005/8/layout/process2"/>
    <dgm:cxn modelId="{D369FA55-F091-48DB-9069-112207EE68AA}" srcId="{1DA78BA4-95C1-48CD-ABFE-73EEA5696172}" destId="{9898D73F-D822-4005-ADC2-8664E4269FE2}" srcOrd="2" destOrd="0" parTransId="{AB2B37A6-2C77-44B5-949D-C945244D6FAF}" sibTransId="{A981B245-A89C-4839-8A98-97070ABC462B}"/>
    <dgm:cxn modelId="{5F97AC85-8806-47DA-869C-6747A9B7F457}" type="presOf" srcId="{F108C510-AFAD-42E1-AFCF-6591180B5228}" destId="{CABA2835-45F4-4430-9F74-45D31DC971BE}" srcOrd="0" destOrd="0" presId="urn:microsoft.com/office/officeart/2005/8/layout/process2"/>
    <dgm:cxn modelId="{3ACD599E-3AAE-41C9-879C-1BD7A7FC0F94}" type="presOf" srcId="{5F09BA93-A650-43FE-B052-7A4495F1D86C}" destId="{0F9233DA-08E4-4A05-AE3F-C7DD88FD40D7}" srcOrd="0" destOrd="0" presId="urn:microsoft.com/office/officeart/2005/8/layout/process2"/>
    <dgm:cxn modelId="{F42A45A0-992A-4F46-87FD-A4CF9DAB4CC6}" srcId="{1DA78BA4-95C1-48CD-ABFE-73EEA5696172}" destId="{5F09BA93-A650-43FE-B052-7A4495F1D86C}" srcOrd="0" destOrd="0" parTransId="{21FCE22A-9D74-40AB-95AB-DE134931C99A}" sibTransId="{23D65F90-9242-42D3-B5D8-4ED7DE3EDE54}"/>
    <dgm:cxn modelId="{40EC6DDA-D9C4-4AAD-9574-0879C741C850}" type="presOf" srcId="{5852E90B-9CD7-4E9C-8BE3-B59BBE0E84DD}" destId="{E1E8FBF8-AE58-4C9C-9ACB-3D19FC6D30C3}" srcOrd="0" destOrd="0" presId="urn:microsoft.com/office/officeart/2005/8/layout/process2"/>
    <dgm:cxn modelId="{3D381FDF-3DE2-4C52-B454-C64ADABA1CAA}" type="presOf" srcId="{9898D73F-D822-4005-ADC2-8664E4269FE2}" destId="{57DC8525-FBF5-49F1-AEC5-B279F26E741E}" srcOrd="0" destOrd="0" presId="urn:microsoft.com/office/officeart/2005/8/layout/process2"/>
    <dgm:cxn modelId="{1A527DF5-081C-47FE-A01B-69B8BD1BB9A9}" srcId="{1DA78BA4-95C1-48CD-ABFE-73EEA5696172}" destId="{F108C510-AFAD-42E1-AFCF-6591180B5228}" srcOrd="1" destOrd="0" parTransId="{FA861469-7FD0-4511-9AE0-04B040313ADA}" sibTransId="{5852E90B-9CD7-4E9C-8BE3-B59BBE0E84DD}"/>
    <dgm:cxn modelId="{42AA652C-9C43-4085-A8EA-3BACD7C3F004}" type="presParOf" srcId="{6D28BE02-6E7E-462D-A6F4-100D70852442}" destId="{0F9233DA-08E4-4A05-AE3F-C7DD88FD40D7}" srcOrd="0" destOrd="0" presId="urn:microsoft.com/office/officeart/2005/8/layout/process2"/>
    <dgm:cxn modelId="{F10E6CBE-09AD-47CE-B306-8156809CFF21}" type="presParOf" srcId="{6D28BE02-6E7E-462D-A6F4-100D70852442}" destId="{B52A98BA-BA7F-4ACE-99D1-280507C88598}" srcOrd="1" destOrd="0" presId="urn:microsoft.com/office/officeart/2005/8/layout/process2"/>
    <dgm:cxn modelId="{4FC21F8C-DA39-4E09-AB6B-B173E4019556}" type="presParOf" srcId="{B52A98BA-BA7F-4ACE-99D1-280507C88598}" destId="{8A6B146F-6FC0-4BCC-892F-99478DB5A5A4}" srcOrd="0" destOrd="0" presId="urn:microsoft.com/office/officeart/2005/8/layout/process2"/>
    <dgm:cxn modelId="{02F91C92-A593-40C6-AAF0-704A2B6A1D00}" type="presParOf" srcId="{6D28BE02-6E7E-462D-A6F4-100D70852442}" destId="{CABA2835-45F4-4430-9F74-45D31DC971BE}" srcOrd="2" destOrd="0" presId="urn:microsoft.com/office/officeart/2005/8/layout/process2"/>
    <dgm:cxn modelId="{ACA5E132-FF73-4CCB-A103-B9871016FEF7}" type="presParOf" srcId="{6D28BE02-6E7E-462D-A6F4-100D70852442}" destId="{E1E8FBF8-AE58-4C9C-9ACB-3D19FC6D30C3}" srcOrd="3" destOrd="0" presId="urn:microsoft.com/office/officeart/2005/8/layout/process2"/>
    <dgm:cxn modelId="{6C99B0AF-1DB4-4C25-9E7A-81DA5B136B0A}" type="presParOf" srcId="{E1E8FBF8-AE58-4C9C-9ACB-3D19FC6D30C3}" destId="{B7BF99C0-42B3-41B2-9759-4BE635EB05ED}" srcOrd="0" destOrd="0" presId="urn:microsoft.com/office/officeart/2005/8/layout/process2"/>
    <dgm:cxn modelId="{3E4D6E5B-B7BB-4C59-9E20-516AE96D3B06}" type="presParOf" srcId="{6D28BE02-6E7E-462D-A6F4-100D70852442}" destId="{57DC8525-FBF5-49F1-AEC5-B279F26E741E}"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233DA-08E4-4A05-AE3F-C7DD88FD40D7}">
      <dsp:nvSpPr>
        <dsp:cNvPr id="0" name=""/>
        <dsp:cNvSpPr/>
      </dsp:nvSpPr>
      <dsp:spPr>
        <a:xfrm>
          <a:off x="789708" y="0"/>
          <a:ext cx="3048001" cy="952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Transferable skills</a:t>
          </a:r>
          <a:endParaRPr lang="en-GB" sz="2200" kern="1200" dirty="0"/>
        </a:p>
      </dsp:txBody>
      <dsp:txXfrm>
        <a:off x="817611" y="27903"/>
        <a:ext cx="2992195" cy="896886"/>
      </dsp:txXfrm>
    </dsp:sp>
    <dsp:sp modelId="{B52A98BA-BA7F-4ACE-99D1-280507C88598}">
      <dsp:nvSpPr>
        <dsp:cNvPr id="0" name=""/>
        <dsp:cNvSpPr/>
      </dsp:nvSpPr>
      <dsp:spPr>
        <a:xfrm rot="5400000">
          <a:off x="2135079" y="976509"/>
          <a:ext cx="357259" cy="4287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5400000">
        <a:off x="2185095" y="1012235"/>
        <a:ext cx="257227" cy="250081"/>
      </dsp:txXfrm>
    </dsp:sp>
    <dsp:sp modelId="{CABA2835-45F4-4430-9F74-45D31DC971BE}">
      <dsp:nvSpPr>
        <dsp:cNvPr id="0" name=""/>
        <dsp:cNvSpPr/>
      </dsp:nvSpPr>
      <dsp:spPr>
        <a:xfrm>
          <a:off x="660400" y="1429038"/>
          <a:ext cx="3306617" cy="952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Published a journal article</a:t>
          </a:r>
          <a:endParaRPr lang="en-GB" sz="2200" kern="1200" dirty="0"/>
        </a:p>
      </dsp:txBody>
      <dsp:txXfrm>
        <a:off x="688303" y="1456941"/>
        <a:ext cx="3250811" cy="896886"/>
      </dsp:txXfrm>
    </dsp:sp>
    <dsp:sp modelId="{E1E8FBF8-AE58-4C9C-9ACB-3D19FC6D30C3}">
      <dsp:nvSpPr>
        <dsp:cNvPr id="0" name=""/>
        <dsp:cNvSpPr/>
      </dsp:nvSpPr>
      <dsp:spPr>
        <a:xfrm rot="5400000">
          <a:off x="2135079" y="2405547"/>
          <a:ext cx="357259" cy="4287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5400000">
        <a:off x="2185095" y="2441273"/>
        <a:ext cx="257227" cy="250081"/>
      </dsp:txXfrm>
    </dsp:sp>
    <dsp:sp modelId="{57DC8525-FBF5-49F1-AEC5-B279F26E741E}">
      <dsp:nvSpPr>
        <dsp:cNvPr id="0" name=""/>
        <dsp:cNvSpPr/>
      </dsp:nvSpPr>
      <dsp:spPr>
        <a:xfrm>
          <a:off x="480289" y="2858076"/>
          <a:ext cx="3666838" cy="952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Board members</a:t>
          </a:r>
          <a:endParaRPr lang="en-GB" sz="2200" kern="1200" dirty="0"/>
        </a:p>
      </dsp:txBody>
      <dsp:txXfrm>
        <a:off x="508192" y="2885979"/>
        <a:ext cx="3611032" cy="8968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ABA711B-4220-4EB3-8407-740B98504DBB}" type="datetimeFigureOut">
              <a:rPr lang="en-GB" smtClean="0"/>
              <a:t>04/05/2022</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8FB546F-6BBA-4F0A-B797-14A1C5452CDB}" type="slidenum">
              <a:rPr lang="en-GB" smtClean="0"/>
              <a:t>‹#›</a:t>
            </a:fld>
            <a:endParaRPr lang="en-GB"/>
          </a:p>
        </p:txBody>
      </p:sp>
    </p:spTree>
    <p:extLst>
      <p:ext uri="{BB962C8B-B14F-4D97-AF65-F5344CB8AC3E}">
        <p14:creationId xmlns:p14="http://schemas.microsoft.com/office/powerpoint/2010/main" val="49112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EE3EEA16-9373-4026-9C2D-13553AF3F892}" type="datetimeFigureOut">
              <a:rPr lang="en-GB" smtClean="0"/>
              <a:t>04/05/2022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5842B12A-6D69-4A13-B9F4-CB6C633A12CA}" type="slidenum">
              <a:rPr lang="en-GB" smtClean="0"/>
              <a:t>‹#›</a:t>
            </a:fld>
            <a:endParaRPr lang="en-GB"/>
          </a:p>
        </p:txBody>
      </p:sp>
    </p:spTree>
    <p:extLst>
      <p:ext uri="{BB962C8B-B14F-4D97-AF65-F5344CB8AC3E}">
        <p14:creationId xmlns:p14="http://schemas.microsoft.com/office/powerpoint/2010/main" val="182241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8A1F62-3EA4-425D-98A2-FB23E0DCF3C0}" type="slidenum">
              <a:rPr lang="en-GB" smtClean="0"/>
              <a:t>4</a:t>
            </a:fld>
            <a:endParaRPr lang="en-GB"/>
          </a:p>
        </p:txBody>
      </p:sp>
    </p:spTree>
    <p:extLst>
      <p:ext uri="{BB962C8B-B14F-4D97-AF65-F5344CB8AC3E}">
        <p14:creationId xmlns:p14="http://schemas.microsoft.com/office/powerpoint/2010/main" val="2392869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12E09E-45A3-43E0-AB27-5FD7461A5448}" type="slidenum">
              <a:rPr lang="en-GB" smtClean="0"/>
              <a:t>14</a:t>
            </a:fld>
            <a:endParaRPr lang="en-GB"/>
          </a:p>
        </p:txBody>
      </p:sp>
    </p:spTree>
    <p:extLst>
      <p:ext uri="{BB962C8B-B14F-4D97-AF65-F5344CB8AC3E}">
        <p14:creationId xmlns:p14="http://schemas.microsoft.com/office/powerpoint/2010/main" val="3940759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baseline="0" dirty="0"/>
          </a:p>
        </p:txBody>
      </p:sp>
      <p:sp>
        <p:nvSpPr>
          <p:cNvPr id="4" name="Slide Number Placeholder 3"/>
          <p:cNvSpPr>
            <a:spLocks noGrp="1"/>
          </p:cNvSpPr>
          <p:nvPr>
            <p:ph type="sldNum" sz="quarter" idx="10"/>
          </p:nvPr>
        </p:nvSpPr>
        <p:spPr/>
        <p:txBody>
          <a:bodyPr/>
          <a:lstStyle/>
          <a:p>
            <a:fld id="{DF12E09E-45A3-43E0-AB27-5FD7461A5448}" type="slidenum">
              <a:rPr lang="en-GB" smtClean="0"/>
              <a:t>15</a:t>
            </a:fld>
            <a:endParaRPr lang="en-GB"/>
          </a:p>
        </p:txBody>
      </p:sp>
    </p:spTree>
    <p:extLst>
      <p:ext uri="{BB962C8B-B14F-4D97-AF65-F5344CB8AC3E}">
        <p14:creationId xmlns:p14="http://schemas.microsoft.com/office/powerpoint/2010/main" val="206794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12E09E-45A3-43E0-AB27-5FD7461A5448}" type="slidenum">
              <a:rPr lang="en-GB" smtClean="0"/>
              <a:t>16</a:t>
            </a:fld>
            <a:endParaRPr lang="en-GB"/>
          </a:p>
        </p:txBody>
      </p:sp>
    </p:spTree>
    <p:extLst>
      <p:ext uri="{BB962C8B-B14F-4D97-AF65-F5344CB8AC3E}">
        <p14:creationId xmlns:p14="http://schemas.microsoft.com/office/powerpoint/2010/main" val="156906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12E09E-45A3-43E0-AB27-5FD7461A5448}" type="slidenum">
              <a:rPr lang="en-GB" smtClean="0"/>
              <a:t>17</a:t>
            </a:fld>
            <a:endParaRPr lang="en-GB"/>
          </a:p>
        </p:txBody>
      </p:sp>
    </p:spTree>
    <p:extLst>
      <p:ext uri="{BB962C8B-B14F-4D97-AF65-F5344CB8AC3E}">
        <p14:creationId xmlns:p14="http://schemas.microsoft.com/office/powerpoint/2010/main" val="1057578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12E09E-45A3-43E0-AB27-5FD7461A5448}" type="slidenum">
              <a:rPr lang="en-GB" smtClean="0"/>
              <a:t>18</a:t>
            </a:fld>
            <a:endParaRPr lang="en-GB"/>
          </a:p>
        </p:txBody>
      </p:sp>
    </p:spTree>
    <p:extLst>
      <p:ext uri="{BB962C8B-B14F-4D97-AF65-F5344CB8AC3E}">
        <p14:creationId xmlns:p14="http://schemas.microsoft.com/office/powerpoint/2010/main" val="1434695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8A1F62-3EA4-425D-98A2-FB23E0DCF3C0}" type="slidenum">
              <a:rPr lang="en-GB" smtClean="0"/>
              <a:t>5</a:t>
            </a:fld>
            <a:endParaRPr lang="en-GB"/>
          </a:p>
        </p:txBody>
      </p:sp>
    </p:spTree>
    <p:extLst>
      <p:ext uri="{BB962C8B-B14F-4D97-AF65-F5344CB8AC3E}">
        <p14:creationId xmlns:p14="http://schemas.microsoft.com/office/powerpoint/2010/main" val="208246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8A1F62-3EA4-425D-98A2-FB23E0DCF3C0}" type="slidenum">
              <a:rPr lang="en-GB" smtClean="0"/>
              <a:t>6</a:t>
            </a:fld>
            <a:endParaRPr lang="en-GB"/>
          </a:p>
        </p:txBody>
      </p:sp>
    </p:spTree>
    <p:extLst>
      <p:ext uri="{BB962C8B-B14F-4D97-AF65-F5344CB8AC3E}">
        <p14:creationId xmlns:p14="http://schemas.microsoft.com/office/powerpoint/2010/main" val="298364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8A1F62-3EA4-425D-98A2-FB23E0DCF3C0}" type="slidenum">
              <a:rPr lang="en-GB" smtClean="0"/>
              <a:t>7</a:t>
            </a:fld>
            <a:endParaRPr lang="en-GB"/>
          </a:p>
        </p:txBody>
      </p:sp>
    </p:spTree>
    <p:extLst>
      <p:ext uri="{BB962C8B-B14F-4D97-AF65-F5344CB8AC3E}">
        <p14:creationId xmlns:p14="http://schemas.microsoft.com/office/powerpoint/2010/main" val="414849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8A1F62-3EA4-425D-98A2-FB23E0DCF3C0}" type="slidenum">
              <a:rPr lang="en-GB" smtClean="0"/>
              <a:t>8</a:t>
            </a:fld>
            <a:endParaRPr lang="en-GB"/>
          </a:p>
        </p:txBody>
      </p:sp>
    </p:spTree>
    <p:extLst>
      <p:ext uri="{BB962C8B-B14F-4D97-AF65-F5344CB8AC3E}">
        <p14:creationId xmlns:p14="http://schemas.microsoft.com/office/powerpoint/2010/main" val="272255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financial pressure, isolation, medical and personal issues are the pertinent reasons for these students leaving the university.  The next few slides are quotes from these students.</a:t>
            </a:r>
            <a:endParaRPr lang="en-GB" dirty="0"/>
          </a:p>
        </p:txBody>
      </p:sp>
      <p:sp>
        <p:nvSpPr>
          <p:cNvPr id="4" name="Slide Number Placeholder 3"/>
          <p:cNvSpPr>
            <a:spLocks noGrp="1"/>
          </p:cNvSpPr>
          <p:nvPr>
            <p:ph type="sldNum" sz="quarter" idx="5"/>
          </p:nvPr>
        </p:nvSpPr>
        <p:spPr/>
        <p:txBody>
          <a:bodyPr/>
          <a:lstStyle/>
          <a:p>
            <a:fld id="{AE8A1F62-3EA4-425D-98A2-FB23E0DCF3C0}" type="slidenum">
              <a:rPr lang="en-GB" smtClean="0"/>
              <a:t>9</a:t>
            </a:fld>
            <a:endParaRPr lang="en-GB"/>
          </a:p>
        </p:txBody>
      </p:sp>
    </p:spTree>
    <p:extLst>
      <p:ext uri="{BB962C8B-B14F-4D97-AF65-F5344CB8AC3E}">
        <p14:creationId xmlns:p14="http://schemas.microsoft.com/office/powerpoint/2010/main" val="132785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8A1F62-3EA4-425D-98A2-FB23E0DCF3C0}" type="slidenum">
              <a:rPr lang="en-GB" smtClean="0"/>
              <a:t>11</a:t>
            </a:fld>
            <a:endParaRPr lang="en-GB"/>
          </a:p>
        </p:txBody>
      </p:sp>
    </p:spTree>
    <p:extLst>
      <p:ext uri="{BB962C8B-B14F-4D97-AF65-F5344CB8AC3E}">
        <p14:creationId xmlns:p14="http://schemas.microsoft.com/office/powerpoint/2010/main" val="76162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students provided these answers, they were then asked how the university could help and support mature students going forward. The next slide provides some examples of what the students suggested. </a:t>
            </a:r>
            <a:endParaRPr lang="en-GB" dirty="0"/>
          </a:p>
        </p:txBody>
      </p:sp>
      <p:sp>
        <p:nvSpPr>
          <p:cNvPr id="4" name="Slide Number Placeholder 3"/>
          <p:cNvSpPr>
            <a:spLocks noGrp="1"/>
          </p:cNvSpPr>
          <p:nvPr>
            <p:ph type="sldNum" sz="quarter" idx="5"/>
          </p:nvPr>
        </p:nvSpPr>
        <p:spPr/>
        <p:txBody>
          <a:bodyPr/>
          <a:lstStyle/>
          <a:p>
            <a:fld id="{AE8A1F62-3EA4-425D-98A2-FB23E0DCF3C0}" type="slidenum">
              <a:rPr lang="en-GB" smtClean="0"/>
              <a:t>12</a:t>
            </a:fld>
            <a:endParaRPr lang="en-GB"/>
          </a:p>
        </p:txBody>
      </p:sp>
    </p:spTree>
    <p:extLst>
      <p:ext uri="{BB962C8B-B14F-4D97-AF65-F5344CB8AC3E}">
        <p14:creationId xmlns:p14="http://schemas.microsoft.com/office/powerpoint/2010/main" val="251412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Mature Student Support was really effective in connecting the issues with engagement, the impact and the student perspective so it was written up as a report which is available for you to read.</a:t>
            </a:r>
          </a:p>
          <a:p>
            <a:endParaRPr lang="en-US" dirty="0"/>
          </a:p>
          <a:p>
            <a:r>
              <a:rPr lang="en-US" dirty="0"/>
              <a:t>I will now talk briefly about a current project I am looking at regarding ‘reading lists’.</a:t>
            </a:r>
            <a:endParaRPr lang="en-GB" dirty="0"/>
          </a:p>
        </p:txBody>
      </p:sp>
      <p:sp>
        <p:nvSpPr>
          <p:cNvPr id="4" name="Slide Number Placeholder 3"/>
          <p:cNvSpPr>
            <a:spLocks noGrp="1"/>
          </p:cNvSpPr>
          <p:nvPr>
            <p:ph type="sldNum" sz="quarter" idx="5"/>
          </p:nvPr>
        </p:nvSpPr>
        <p:spPr/>
        <p:txBody>
          <a:bodyPr/>
          <a:lstStyle/>
          <a:p>
            <a:fld id="{AE8A1F62-3EA4-425D-98A2-FB23E0DCF3C0}" type="slidenum">
              <a:rPr lang="en-GB" smtClean="0"/>
              <a:t>13</a:t>
            </a:fld>
            <a:endParaRPr lang="en-GB"/>
          </a:p>
        </p:txBody>
      </p:sp>
    </p:spTree>
    <p:extLst>
      <p:ext uri="{BB962C8B-B14F-4D97-AF65-F5344CB8AC3E}">
        <p14:creationId xmlns:p14="http://schemas.microsoft.com/office/powerpoint/2010/main" val="182052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C1970D9-1D2C-40F2-98C3-61EE8EA49179}"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249740-4EEC-4CF7-A930-7785527657A6}" type="slidenum">
              <a:rPr lang="en-GB" smtClean="0"/>
              <a:t>‹#›</a:t>
            </a:fld>
            <a:endParaRPr lang="en-GB"/>
          </a:p>
        </p:txBody>
      </p:sp>
    </p:spTree>
    <p:extLst>
      <p:ext uri="{BB962C8B-B14F-4D97-AF65-F5344CB8AC3E}">
        <p14:creationId xmlns:p14="http://schemas.microsoft.com/office/powerpoint/2010/main" val="184158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1970D9-1D2C-40F2-98C3-61EE8EA49179}"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249740-4EEC-4CF7-A930-7785527657A6}" type="slidenum">
              <a:rPr lang="en-GB" smtClean="0"/>
              <a:t>‹#›</a:t>
            </a:fld>
            <a:endParaRPr lang="en-GB"/>
          </a:p>
        </p:txBody>
      </p:sp>
    </p:spTree>
    <p:extLst>
      <p:ext uri="{BB962C8B-B14F-4D97-AF65-F5344CB8AC3E}">
        <p14:creationId xmlns:p14="http://schemas.microsoft.com/office/powerpoint/2010/main" val="279651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1970D9-1D2C-40F2-98C3-61EE8EA49179}"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249740-4EEC-4CF7-A930-7785527657A6}" type="slidenum">
              <a:rPr lang="en-GB" smtClean="0"/>
              <a:t>‹#›</a:t>
            </a:fld>
            <a:endParaRPr lang="en-GB"/>
          </a:p>
        </p:txBody>
      </p:sp>
    </p:spTree>
    <p:extLst>
      <p:ext uri="{BB962C8B-B14F-4D97-AF65-F5344CB8AC3E}">
        <p14:creationId xmlns:p14="http://schemas.microsoft.com/office/powerpoint/2010/main" val="347260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1970D9-1D2C-40F2-98C3-61EE8EA49179}"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249740-4EEC-4CF7-A930-7785527657A6}" type="slidenum">
              <a:rPr lang="en-GB" smtClean="0"/>
              <a:t>‹#›</a:t>
            </a:fld>
            <a:endParaRPr lang="en-GB"/>
          </a:p>
        </p:txBody>
      </p:sp>
    </p:spTree>
    <p:extLst>
      <p:ext uri="{BB962C8B-B14F-4D97-AF65-F5344CB8AC3E}">
        <p14:creationId xmlns:p14="http://schemas.microsoft.com/office/powerpoint/2010/main" val="206126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1970D9-1D2C-40F2-98C3-61EE8EA49179}"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249740-4EEC-4CF7-A930-7785527657A6}" type="slidenum">
              <a:rPr lang="en-GB" smtClean="0"/>
              <a:t>‹#›</a:t>
            </a:fld>
            <a:endParaRPr lang="en-GB"/>
          </a:p>
        </p:txBody>
      </p:sp>
    </p:spTree>
    <p:extLst>
      <p:ext uri="{BB962C8B-B14F-4D97-AF65-F5344CB8AC3E}">
        <p14:creationId xmlns:p14="http://schemas.microsoft.com/office/powerpoint/2010/main" val="314662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C1970D9-1D2C-40F2-98C3-61EE8EA49179}" type="datetimeFigureOut">
              <a:rPr lang="en-GB" smtClean="0"/>
              <a:t>04/05/2022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249740-4EEC-4CF7-A930-7785527657A6}" type="slidenum">
              <a:rPr lang="en-GB" smtClean="0"/>
              <a:t>‹#›</a:t>
            </a:fld>
            <a:endParaRPr lang="en-GB"/>
          </a:p>
        </p:txBody>
      </p:sp>
    </p:spTree>
    <p:extLst>
      <p:ext uri="{BB962C8B-B14F-4D97-AF65-F5344CB8AC3E}">
        <p14:creationId xmlns:p14="http://schemas.microsoft.com/office/powerpoint/2010/main" val="171348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C1970D9-1D2C-40F2-98C3-61EE8EA49179}" type="datetimeFigureOut">
              <a:rPr lang="en-GB" smtClean="0"/>
              <a:t>04/05/2022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249740-4EEC-4CF7-A930-7785527657A6}" type="slidenum">
              <a:rPr lang="en-GB" smtClean="0"/>
              <a:t>‹#›</a:t>
            </a:fld>
            <a:endParaRPr lang="en-GB"/>
          </a:p>
        </p:txBody>
      </p:sp>
    </p:spTree>
    <p:extLst>
      <p:ext uri="{BB962C8B-B14F-4D97-AF65-F5344CB8AC3E}">
        <p14:creationId xmlns:p14="http://schemas.microsoft.com/office/powerpoint/2010/main" val="276471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C1970D9-1D2C-40F2-98C3-61EE8EA49179}" type="datetimeFigureOut">
              <a:rPr lang="en-GB" smtClean="0"/>
              <a:t>04/05/2022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249740-4EEC-4CF7-A930-7785527657A6}" type="slidenum">
              <a:rPr lang="en-GB" smtClean="0"/>
              <a:t>‹#›</a:t>
            </a:fld>
            <a:endParaRPr lang="en-GB"/>
          </a:p>
        </p:txBody>
      </p:sp>
    </p:spTree>
    <p:extLst>
      <p:ext uri="{BB962C8B-B14F-4D97-AF65-F5344CB8AC3E}">
        <p14:creationId xmlns:p14="http://schemas.microsoft.com/office/powerpoint/2010/main" val="327658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970D9-1D2C-40F2-98C3-61EE8EA49179}" type="datetimeFigureOut">
              <a:rPr lang="en-GB" smtClean="0"/>
              <a:t>04/05/2022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249740-4EEC-4CF7-A930-7785527657A6}" type="slidenum">
              <a:rPr lang="en-GB" smtClean="0"/>
              <a:t>‹#›</a:t>
            </a:fld>
            <a:endParaRPr lang="en-GB"/>
          </a:p>
        </p:txBody>
      </p:sp>
    </p:spTree>
    <p:extLst>
      <p:ext uri="{BB962C8B-B14F-4D97-AF65-F5344CB8AC3E}">
        <p14:creationId xmlns:p14="http://schemas.microsoft.com/office/powerpoint/2010/main" val="366035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1970D9-1D2C-40F2-98C3-61EE8EA49179}" type="datetimeFigureOut">
              <a:rPr lang="en-GB" smtClean="0"/>
              <a:t>04/05/2022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249740-4EEC-4CF7-A930-7785527657A6}" type="slidenum">
              <a:rPr lang="en-GB" smtClean="0"/>
              <a:t>‹#›</a:t>
            </a:fld>
            <a:endParaRPr lang="en-GB"/>
          </a:p>
        </p:txBody>
      </p:sp>
    </p:spTree>
    <p:extLst>
      <p:ext uri="{BB962C8B-B14F-4D97-AF65-F5344CB8AC3E}">
        <p14:creationId xmlns:p14="http://schemas.microsoft.com/office/powerpoint/2010/main" val="202287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1970D9-1D2C-40F2-98C3-61EE8EA49179}" type="datetimeFigureOut">
              <a:rPr lang="en-GB" smtClean="0"/>
              <a:t>04/05/2022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249740-4EEC-4CF7-A930-7785527657A6}" type="slidenum">
              <a:rPr lang="en-GB" smtClean="0"/>
              <a:t>‹#›</a:t>
            </a:fld>
            <a:endParaRPr lang="en-GB"/>
          </a:p>
        </p:txBody>
      </p:sp>
    </p:spTree>
    <p:extLst>
      <p:ext uri="{BB962C8B-B14F-4D97-AF65-F5344CB8AC3E}">
        <p14:creationId xmlns:p14="http://schemas.microsoft.com/office/powerpoint/2010/main" val="224518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970D9-1D2C-40F2-98C3-61EE8EA49179}" type="datetimeFigureOut">
              <a:rPr lang="en-GB" smtClean="0"/>
              <a:t>04/05/2022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49740-4EEC-4CF7-A930-7785527657A6}" type="slidenum">
              <a:rPr lang="en-GB" smtClean="0"/>
              <a:t>‹#›</a:t>
            </a:fld>
            <a:endParaRPr lang="en-GB"/>
          </a:p>
        </p:txBody>
      </p:sp>
    </p:spTree>
    <p:extLst>
      <p:ext uri="{BB962C8B-B14F-4D97-AF65-F5344CB8AC3E}">
        <p14:creationId xmlns:p14="http://schemas.microsoft.com/office/powerpoint/2010/main" val="238408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journals.sagepub.com/doi/10.1177/0264550520914377"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padlet.com/WendyGarner/d7jhr1loy85rzud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4370" y="3030026"/>
            <a:ext cx="9144000" cy="1057385"/>
          </a:xfrm>
        </p:spPr>
        <p:txBody>
          <a:bodyPr>
            <a:normAutofit fontScale="90000"/>
          </a:bodyPr>
          <a:lstStyle/>
          <a:p>
            <a:r>
              <a:rPr lang="en-GB" b="1" dirty="0">
                <a:solidFill>
                  <a:srgbClr val="002060"/>
                </a:solidFill>
              </a:rPr>
              <a:t>Impactful student partnerships</a:t>
            </a:r>
            <a:br>
              <a:rPr lang="en-GB" b="1" dirty="0">
                <a:solidFill>
                  <a:srgbClr val="002060"/>
                </a:solidFill>
              </a:rPr>
            </a:br>
            <a:r>
              <a:rPr lang="en-GB" sz="3600" b="1" dirty="0">
                <a:solidFill>
                  <a:srgbClr val="002060"/>
                </a:solidFill>
              </a:rPr>
              <a:t>RAISE Partnership Special Interest Group</a:t>
            </a:r>
          </a:p>
        </p:txBody>
      </p:sp>
      <p:sp>
        <p:nvSpPr>
          <p:cNvPr id="3" name="Subtitle 2"/>
          <p:cNvSpPr>
            <a:spLocks noGrp="1"/>
          </p:cNvSpPr>
          <p:nvPr>
            <p:ph type="subTitle" idx="1"/>
          </p:nvPr>
        </p:nvSpPr>
        <p:spPr>
          <a:xfrm>
            <a:off x="1524000" y="4461316"/>
            <a:ext cx="9144000" cy="1630201"/>
          </a:xfrm>
        </p:spPr>
        <p:txBody>
          <a:bodyPr>
            <a:normAutofit lnSpcReduction="10000"/>
          </a:bodyPr>
          <a:lstStyle/>
          <a:p>
            <a:r>
              <a:rPr lang="en-GB" sz="3200" dirty="0"/>
              <a:t>Wendy Garner, University of Chester</a:t>
            </a:r>
          </a:p>
          <a:p>
            <a:r>
              <a:rPr lang="en-GB" sz="3200" dirty="0"/>
              <a:t>Peggy Murphy, Liverpool John </a:t>
            </a:r>
            <a:r>
              <a:rPr lang="en-GB" sz="3200" dirty="0" err="1"/>
              <a:t>Moores</a:t>
            </a:r>
            <a:r>
              <a:rPr lang="en-GB" sz="3200" dirty="0"/>
              <a:t> University</a:t>
            </a:r>
          </a:p>
          <a:p>
            <a:r>
              <a:rPr lang="en-GB" sz="3200" dirty="0"/>
              <a:t>Phil Carey, Liverpool John </a:t>
            </a:r>
            <a:r>
              <a:rPr lang="en-GB" sz="3200" dirty="0" err="1"/>
              <a:t>Moores</a:t>
            </a:r>
            <a:r>
              <a:rPr lang="en-GB" sz="3200" dirty="0"/>
              <a:t> University</a:t>
            </a:r>
          </a:p>
          <a:p>
            <a:endParaRPr lang="en-GB" sz="3200" dirty="0"/>
          </a:p>
        </p:txBody>
      </p:sp>
      <p:pic>
        <p:nvPicPr>
          <p:cNvPr id="4" name="Picture 2" descr="Homepage | Liverpool John Moores Univers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892" y="258656"/>
            <a:ext cx="3280323" cy="11647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7C043DA-BCCE-4748-B0BE-A32B2F27530F}"/>
              </a:ext>
            </a:extLst>
          </p:cNvPr>
          <p:cNvPicPr>
            <a:picLocks noChangeAspect="1"/>
          </p:cNvPicPr>
          <p:nvPr/>
        </p:nvPicPr>
        <p:blipFill>
          <a:blip r:embed="rId3"/>
          <a:stretch>
            <a:fillRect/>
          </a:stretch>
        </p:blipFill>
        <p:spPr>
          <a:xfrm>
            <a:off x="8560787" y="263911"/>
            <a:ext cx="2877950" cy="1154225"/>
          </a:xfrm>
          <a:prstGeom prst="rect">
            <a:avLst/>
          </a:prstGeom>
        </p:spPr>
      </p:pic>
    </p:spTree>
    <p:extLst>
      <p:ext uri="{BB962C8B-B14F-4D97-AF65-F5344CB8AC3E}">
        <p14:creationId xmlns:p14="http://schemas.microsoft.com/office/powerpoint/2010/main" val="567399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B420-69F7-423C-978B-3E963A2FC866}"/>
              </a:ext>
            </a:extLst>
          </p:cNvPr>
          <p:cNvSpPr>
            <a:spLocks noGrp="1"/>
          </p:cNvSpPr>
          <p:nvPr>
            <p:ph type="title"/>
          </p:nvPr>
        </p:nvSpPr>
        <p:spPr/>
        <p:txBody>
          <a:bodyPr/>
          <a:lstStyle/>
          <a:p>
            <a:r>
              <a:rPr lang="en-US" dirty="0"/>
              <a:t>Opportunities through the SEO role:</a:t>
            </a:r>
            <a:endParaRPr lang="en-GB" dirty="0"/>
          </a:p>
        </p:txBody>
      </p:sp>
      <p:graphicFrame>
        <p:nvGraphicFramePr>
          <p:cNvPr id="4" name="Diagram 3">
            <a:extLst>
              <a:ext uri="{FF2B5EF4-FFF2-40B4-BE49-F238E27FC236}">
                <a16:creationId xmlns:a16="http://schemas.microsoft.com/office/drawing/2014/main" id="{FA32D272-CA63-4058-B4DF-720F261F6854}"/>
              </a:ext>
            </a:extLst>
          </p:cNvPr>
          <p:cNvGraphicFramePr/>
          <p:nvPr/>
        </p:nvGraphicFramePr>
        <p:xfrm>
          <a:off x="3943927" y="2225965"/>
          <a:ext cx="4627418" cy="3810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295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041BA5-16E8-4535-87B0-C4485DD5697D}"/>
              </a:ext>
            </a:extLst>
          </p:cNvPr>
          <p:cNvSpPr txBox="1"/>
          <p:nvPr/>
        </p:nvSpPr>
        <p:spPr>
          <a:xfrm>
            <a:off x="8026400" y="2335940"/>
            <a:ext cx="2669309" cy="1323439"/>
          </a:xfrm>
          <a:prstGeom prst="rect">
            <a:avLst/>
          </a:prstGeom>
          <a:noFill/>
        </p:spPr>
        <p:txBody>
          <a:bodyPr wrap="square" rtlCol="0">
            <a:spAutoFit/>
          </a:bodyPr>
          <a:lstStyle/>
          <a:p>
            <a:r>
              <a:rPr lang="en-US" sz="2000" b="1" dirty="0">
                <a:solidFill>
                  <a:srgbClr val="0070C0"/>
                </a:solidFill>
              </a:rPr>
              <a:t>“I don’t know what goes on and I feel like I don’t know it [the Uni] anymore”</a:t>
            </a:r>
            <a:endParaRPr lang="en-GB" sz="2000" b="1" dirty="0">
              <a:solidFill>
                <a:srgbClr val="0070C0"/>
              </a:solidFill>
            </a:endParaRPr>
          </a:p>
        </p:txBody>
      </p:sp>
      <p:sp>
        <p:nvSpPr>
          <p:cNvPr id="3" name="TextBox 2">
            <a:extLst>
              <a:ext uri="{FF2B5EF4-FFF2-40B4-BE49-F238E27FC236}">
                <a16:creationId xmlns:a16="http://schemas.microsoft.com/office/drawing/2014/main" id="{F68E82EF-B50E-480E-856A-675580FA5406}"/>
              </a:ext>
            </a:extLst>
          </p:cNvPr>
          <p:cNvSpPr txBox="1"/>
          <p:nvPr/>
        </p:nvSpPr>
        <p:spPr>
          <a:xfrm>
            <a:off x="4992254" y="4202085"/>
            <a:ext cx="2549237" cy="1938992"/>
          </a:xfrm>
          <a:prstGeom prst="rect">
            <a:avLst/>
          </a:prstGeom>
          <a:noFill/>
        </p:spPr>
        <p:txBody>
          <a:bodyPr wrap="square" rtlCol="0">
            <a:spAutoFit/>
          </a:bodyPr>
          <a:lstStyle/>
          <a:p>
            <a:r>
              <a:rPr lang="en-US" sz="2000" b="1" dirty="0">
                <a:solidFill>
                  <a:schemeClr val="accent2">
                    <a:lumMod val="50000"/>
                  </a:schemeClr>
                </a:solidFill>
              </a:rPr>
              <a:t>“My house is in XXXX right by the main campus, even when I’m there I still don’t feel part of the university”</a:t>
            </a:r>
            <a:endParaRPr lang="en-GB" sz="2000" b="1" dirty="0">
              <a:solidFill>
                <a:schemeClr val="accent2">
                  <a:lumMod val="50000"/>
                </a:schemeClr>
              </a:solidFill>
            </a:endParaRPr>
          </a:p>
        </p:txBody>
      </p:sp>
      <p:sp>
        <p:nvSpPr>
          <p:cNvPr id="4" name="TextBox 3">
            <a:extLst>
              <a:ext uri="{FF2B5EF4-FFF2-40B4-BE49-F238E27FC236}">
                <a16:creationId xmlns:a16="http://schemas.microsoft.com/office/drawing/2014/main" id="{A7E44971-6E7B-41A5-AAC0-DC2662191C8E}"/>
              </a:ext>
            </a:extLst>
          </p:cNvPr>
          <p:cNvSpPr txBox="1"/>
          <p:nvPr/>
        </p:nvSpPr>
        <p:spPr>
          <a:xfrm>
            <a:off x="7315200" y="581891"/>
            <a:ext cx="3380509" cy="1323439"/>
          </a:xfrm>
          <a:prstGeom prst="rect">
            <a:avLst/>
          </a:prstGeom>
          <a:noFill/>
        </p:spPr>
        <p:txBody>
          <a:bodyPr wrap="square" rtlCol="0">
            <a:spAutoFit/>
          </a:bodyPr>
          <a:lstStyle/>
          <a:p>
            <a:r>
              <a:rPr lang="en-US" sz="2000" b="1" dirty="0">
                <a:solidFill>
                  <a:schemeClr val="accent2">
                    <a:lumMod val="50000"/>
                  </a:schemeClr>
                </a:solidFill>
              </a:rPr>
              <a:t>“We’ve lost a few from my course for one reason or another; they were all mature students”.</a:t>
            </a:r>
            <a:endParaRPr lang="en-GB" sz="2000" b="1" dirty="0">
              <a:solidFill>
                <a:schemeClr val="accent2">
                  <a:lumMod val="50000"/>
                </a:schemeClr>
              </a:solidFill>
            </a:endParaRPr>
          </a:p>
        </p:txBody>
      </p:sp>
      <p:sp>
        <p:nvSpPr>
          <p:cNvPr id="5" name="TextBox 4">
            <a:extLst>
              <a:ext uri="{FF2B5EF4-FFF2-40B4-BE49-F238E27FC236}">
                <a16:creationId xmlns:a16="http://schemas.microsoft.com/office/drawing/2014/main" id="{755DE6D6-C1B5-4092-B985-CB4B2C8EF7A6}"/>
              </a:ext>
            </a:extLst>
          </p:cNvPr>
          <p:cNvSpPr txBox="1"/>
          <p:nvPr/>
        </p:nvSpPr>
        <p:spPr>
          <a:xfrm>
            <a:off x="743526" y="5052191"/>
            <a:ext cx="3020291" cy="707886"/>
          </a:xfrm>
          <a:prstGeom prst="rect">
            <a:avLst/>
          </a:prstGeom>
          <a:noFill/>
        </p:spPr>
        <p:txBody>
          <a:bodyPr wrap="square" rtlCol="0">
            <a:spAutoFit/>
          </a:bodyPr>
          <a:lstStyle/>
          <a:p>
            <a:r>
              <a:rPr lang="en-US" sz="2000" b="1" dirty="0">
                <a:solidFill>
                  <a:schemeClr val="accent5"/>
                </a:solidFill>
              </a:rPr>
              <a:t>“I just don’t feel part of the Uni anymore”</a:t>
            </a:r>
            <a:endParaRPr lang="en-GB" sz="2000" b="1" dirty="0">
              <a:solidFill>
                <a:schemeClr val="accent5"/>
              </a:solidFill>
            </a:endParaRPr>
          </a:p>
        </p:txBody>
      </p:sp>
      <p:sp>
        <p:nvSpPr>
          <p:cNvPr id="6" name="TextBox 5">
            <a:extLst>
              <a:ext uri="{FF2B5EF4-FFF2-40B4-BE49-F238E27FC236}">
                <a16:creationId xmlns:a16="http://schemas.microsoft.com/office/drawing/2014/main" id="{5A27F266-68AF-4824-9634-268D0DF70639}"/>
              </a:ext>
            </a:extLst>
          </p:cNvPr>
          <p:cNvSpPr txBox="1"/>
          <p:nvPr/>
        </p:nvSpPr>
        <p:spPr>
          <a:xfrm>
            <a:off x="572655" y="581891"/>
            <a:ext cx="3796146" cy="4093428"/>
          </a:xfrm>
          <a:prstGeom prst="rect">
            <a:avLst/>
          </a:prstGeom>
          <a:noFill/>
        </p:spPr>
        <p:txBody>
          <a:bodyPr wrap="square" rtlCol="0">
            <a:spAutoFit/>
          </a:bodyPr>
          <a:lstStyle/>
          <a:p>
            <a:r>
              <a:rPr lang="en-US" sz="2000" b="1" dirty="0">
                <a:solidFill>
                  <a:srgbClr val="002060"/>
                </a:solidFill>
              </a:rPr>
              <a:t>“In my first year, I was a member of the Mature student society, Christian society, Howard league society and the Dance society. Mature soc didn't manage to meet much, Never had any correspondence from the Howard society. The Christian society was also not really helpful either and had to cease dance due to health conditions This year I haven't bothered joining any society at all.”</a:t>
            </a:r>
            <a:endParaRPr lang="en-GB" sz="2000" b="1" dirty="0">
              <a:solidFill>
                <a:srgbClr val="002060"/>
              </a:solidFill>
            </a:endParaRPr>
          </a:p>
        </p:txBody>
      </p:sp>
      <p:sp>
        <p:nvSpPr>
          <p:cNvPr id="7" name="TextBox 6">
            <a:extLst>
              <a:ext uri="{FF2B5EF4-FFF2-40B4-BE49-F238E27FC236}">
                <a16:creationId xmlns:a16="http://schemas.microsoft.com/office/drawing/2014/main" id="{6F2605F9-0C68-4D93-B599-4F6187A51D4F}"/>
              </a:ext>
            </a:extLst>
          </p:cNvPr>
          <p:cNvSpPr txBox="1"/>
          <p:nvPr/>
        </p:nvSpPr>
        <p:spPr>
          <a:xfrm>
            <a:off x="4992254" y="2413337"/>
            <a:ext cx="2669309" cy="1015663"/>
          </a:xfrm>
          <a:prstGeom prst="rect">
            <a:avLst/>
          </a:prstGeom>
          <a:noFill/>
        </p:spPr>
        <p:txBody>
          <a:bodyPr wrap="square" rtlCol="0">
            <a:spAutoFit/>
          </a:bodyPr>
          <a:lstStyle/>
          <a:p>
            <a:r>
              <a:rPr lang="en-US" sz="2000" b="1" dirty="0">
                <a:solidFill>
                  <a:srgbClr val="FF0000"/>
                </a:solidFill>
              </a:rPr>
              <a:t>“I often spend breaks between lectures alone.” </a:t>
            </a:r>
            <a:endParaRPr lang="en-GB" sz="2000" b="1" dirty="0">
              <a:solidFill>
                <a:srgbClr val="FF0000"/>
              </a:solidFill>
            </a:endParaRPr>
          </a:p>
        </p:txBody>
      </p:sp>
    </p:spTree>
    <p:extLst>
      <p:ext uri="{BB962C8B-B14F-4D97-AF65-F5344CB8AC3E}">
        <p14:creationId xmlns:p14="http://schemas.microsoft.com/office/powerpoint/2010/main" val="333138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F4D187-6076-4051-89EB-B84BB039E46B}"/>
              </a:ext>
            </a:extLst>
          </p:cNvPr>
          <p:cNvSpPr txBox="1"/>
          <p:nvPr/>
        </p:nvSpPr>
        <p:spPr>
          <a:xfrm>
            <a:off x="849746" y="817755"/>
            <a:ext cx="4470400" cy="2031325"/>
          </a:xfrm>
          <a:prstGeom prst="rect">
            <a:avLst/>
          </a:prstGeom>
          <a:noFill/>
        </p:spPr>
        <p:txBody>
          <a:bodyPr wrap="square" rtlCol="0">
            <a:spAutoFit/>
          </a:bodyPr>
          <a:lstStyle/>
          <a:p>
            <a:r>
              <a:rPr lang="en-US" dirty="0"/>
              <a:t>“Isolation is an issue and with respect, part of the problem is that all students over 21 are considered mature, such a broad spectrum of ages come with a broader spectrum of problems and University is stilled arranged around the wants and needs of young students living away from home”</a:t>
            </a:r>
            <a:endParaRPr lang="en-GB" dirty="0"/>
          </a:p>
        </p:txBody>
      </p:sp>
      <p:sp>
        <p:nvSpPr>
          <p:cNvPr id="3" name="TextBox 2">
            <a:extLst>
              <a:ext uri="{FF2B5EF4-FFF2-40B4-BE49-F238E27FC236}">
                <a16:creationId xmlns:a16="http://schemas.microsoft.com/office/drawing/2014/main" id="{BF3D7F3F-1D6C-4B23-8A44-20A2FBF7D3E3}"/>
              </a:ext>
            </a:extLst>
          </p:cNvPr>
          <p:cNvSpPr txBox="1"/>
          <p:nvPr/>
        </p:nvSpPr>
        <p:spPr>
          <a:xfrm>
            <a:off x="6945745" y="581891"/>
            <a:ext cx="4830619" cy="1754326"/>
          </a:xfrm>
          <a:prstGeom prst="rect">
            <a:avLst/>
          </a:prstGeom>
          <a:noFill/>
        </p:spPr>
        <p:txBody>
          <a:bodyPr wrap="square" rtlCol="0">
            <a:spAutoFit/>
          </a:bodyPr>
          <a:lstStyle/>
          <a:p>
            <a:r>
              <a:rPr lang="en-US"/>
              <a:t>“I am currently in my second year in Uni, I am enjoying it but have found it difficult in some ways. I have found it very difficult to access appropriate pastoral and well-being support there doesn't seem to be a great deal of provision for Mature students”. </a:t>
            </a:r>
            <a:endParaRPr lang="en-GB" dirty="0"/>
          </a:p>
        </p:txBody>
      </p:sp>
      <p:sp>
        <p:nvSpPr>
          <p:cNvPr id="4" name="TextBox 3">
            <a:extLst>
              <a:ext uri="{FF2B5EF4-FFF2-40B4-BE49-F238E27FC236}">
                <a16:creationId xmlns:a16="http://schemas.microsoft.com/office/drawing/2014/main" id="{E6F7AA66-D8E4-447A-B4EB-ABB1C413CD32}"/>
              </a:ext>
            </a:extLst>
          </p:cNvPr>
          <p:cNvSpPr txBox="1"/>
          <p:nvPr/>
        </p:nvSpPr>
        <p:spPr>
          <a:xfrm>
            <a:off x="877455" y="3410221"/>
            <a:ext cx="4211782" cy="646331"/>
          </a:xfrm>
          <a:prstGeom prst="rect">
            <a:avLst/>
          </a:prstGeom>
          <a:noFill/>
        </p:spPr>
        <p:txBody>
          <a:bodyPr wrap="square" rtlCol="0">
            <a:spAutoFit/>
          </a:bodyPr>
          <a:lstStyle/>
          <a:p>
            <a:r>
              <a:rPr lang="en-US" dirty="0"/>
              <a:t>“It took me 3/4 months to get a telephone appointment with wellbeing” </a:t>
            </a:r>
            <a:endParaRPr lang="en-GB" dirty="0"/>
          </a:p>
        </p:txBody>
      </p:sp>
      <p:sp>
        <p:nvSpPr>
          <p:cNvPr id="5" name="TextBox 4">
            <a:extLst>
              <a:ext uri="{FF2B5EF4-FFF2-40B4-BE49-F238E27FC236}">
                <a16:creationId xmlns:a16="http://schemas.microsoft.com/office/drawing/2014/main" id="{7E151E7D-A257-4997-9143-87604EFD1D80}"/>
              </a:ext>
            </a:extLst>
          </p:cNvPr>
          <p:cNvSpPr txBox="1"/>
          <p:nvPr/>
        </p:nvSpPr>
        <p:spPr>
          <a:xfrm>
            <a:off x="7102764" y="2872509"/>
            <a:ext cx="3888509" cy="923330"/>
          </a:xfrm>
          <a:prstGeom prst="rect">
            <a:avLst/>
          </a:prstGeom>
          <a:noFill/>
        </p:spPr>
        <p:txBody>
          <a:bodyPr wrap="square" rtlCol="0">
            <a:spAutoFit/>
          </a:bodyPr>
          <a:lstStyle/>
          <a:p>
            <a:r>
              <a:rPr lang="en-US"/>
              <a:t>“I’m starting to get behind. I’m not very motivated and I don’t feel part of the Uni. But somehow, I just keep going” </a:t>
            </a:r>
            <a:endParaRPr lang="en-GB" dirty="0"/>
          </a:p>
        </p:txBody>
      </p:sp>
      <p:sp>
        <p:nvSpPr>
          <p:cNvPr id="6" name="TextBox 5">
            <a:extLst>
              <a:ext uri="{FF2B5EF4-FFF2-40B4-BE49-F238E27FC236}">
                <a16:creationId xmlns:a16="http://schemas.microsoft.com/office/drawing/2014/main" id="{87DA6C01-3F39-4D1B-B287-D2A5FBBEC6FA}"/>
              </a:ext>
            </a:extLst>
          </p:cNvPr>
          <p:cNvSpPr txBox="1"/>
          <p:nvPr/>
        </p:nvSpPr>
        <p:spPr>
          <a:xfrm>
            <a:off x="942109" y="4480097"/>
            <a:ext cx="3574473" cy="646331"/>
          </a:xfrm>
          <a:prstGeom prst="rect">
            <a:avLst/>
          </a:prstGeom>
          <a:noFill/>
        </p:spPr>
        <p:txBody>
          <a:bodyPr wrap="square" rtlCol="0">
            <a:spAutoFit/>
          </a:bodyPr>
          <a:lstStyle/>
          <a:p>
            <a:r>
              <a:rPr lang="en-US"/>
              <a:t>“I just don’t know what’s going on [within] campus anymore”</a:t>
            </a:r>
            <a:endParaRPr lang="en-GB" dirty="0"/>
          </a:p>
        </p:txBody>
      </p:sp>
      <p:sp>
        <p:nvSpPr>
          <p:cNvPr id="7" name="TextBox 6">
            <a:extLst>
              <a:ext uri="{FF2B5EF4-FFF2-40B4-BE49-F238E27FC236}">
                <a16:creationId xmlns:a16="http://schemas.microsoft.com/office/drawing/2014/main" id="{016ECB12-9995-434E-9C39-E72ECD574F2C}"/>
              </a:ext>
            </a:extLst>
          </p:cNvPr>
          <p:cNvSpPr txBox="1"/>
          <p:nvPr/>
        </p:nvSpPr>
        <p:spPr>
          <a:xfrm>
            <a:off x="6567055" y="4221018"/>
            <a:ext cx="4239490" cy="923330"/>
          </a:xfrm>
          <a:prstGeom prst="rect">
            <a:avLst/>
          </a:prstGeom>
          <a:noFill/>
        </p:spPr>
        <p:txBody>
          <a:bodyPr wrap="square" rtlCol="0">
            <a:spAutoFit/>
          </a:bodyPr>
          <a:lstStyle/>
          <a:p>
            <a:r>
              <a:rPr lang="en-US"/>
              <a:t>“I’m at Master’s level and in my undergraduate [degree] I was crying for most of the first term. </a:t>
            </a:r>
            <a:endParaRPr lang="en-GB" dirty="0"/>
          </a:p>
        </p:txBody>
      </p:sp>
    </p:spTree>
    <p:extLst>
      <p:ext uri="{BB962C8B-B14F-4D97-AF65-F5344CB8AC3E}">
        <p14:creationId xmlns:p14="http://schemas.microsoft.com/office/powerpoint/2010/main" val="427717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EBBF2A-E960-43CB-927B-5BD969433808}"/>
              </a:ext>
            </a:extLst>
          </p:cNvPr>
          <p:cNvSpPr txBox="1"/>
          <p:nvPr/>
        </p:nvSpPr>
        <p:spPr>
          <a:xfrm>
            <a:off x="563418" y="424873"/>
            <a:ext cx="5089237" cy="2677656"/>
          </a:xfrm>
          <a:prstGeom prst="rect">
            <a:avLst/>
          </a:prstGeom>
          <a:noFill/>
        </p:spPr>
        <p:txBody>
          <a:bodyPr wrap="square" rtlCol="0">
            <a:spAutoFit/>
          </a:bodyPr>
          <a:lstStyle/>
          <a:p>
            <a:r>
              <a:rPr lang="en-US" sz="2400" b="1" dirty="0">
                <a:solidFill>
                  <a:srgbClr val="FF0000"/>
                </a:solidFill>
              </a:rPr>
              <a:t>“There is no specific meeting place, for example, a mature student lounge or common room where we can relax and chat. I feel this would give more opportunity to meet up with fellow mature students and have social interaction.”</a:t>
            </a:r>
            <a:endParaRPr lang="en-GB" sz="2400" b="1" dirty="0">
              <a:solidFill>
                <a:srgbClr val="FF0000"/>
              </a:solidFill>
            </a:endParaRPr>
          </a:p>
        </p:txBody>
      </p:sp>
      <p:sp>
        <p:nvSpPr>
          <p:cNvPr id="3" name="TextBox 2">
            <a:extLst>
              <a:ext uri="{FF2B5EF4-FFF2-40B4-BE49-F238E27FC236}">
                <a16:creationId xmlns:a16="http://schemas.microsoft.com/office/drawing/2014/main" id="{520E4FD5-A3C8-4F99-B045-D04C059B2876}"/>
              </a:ext>
            </a:extLst>
          </p:cNvPr>
          <p:cNvSpPr txBox="1"/>
          <p:nvPr/>
        </p:nvSpPr>
        <p:spPr>
          <a:xfrm>
            <a:off x="7130473" y="424873"/>
            <a:ext cx="4414982" cy="1938992"/>
          </a:xfrm>
          <a:prstGeom prst="rect">
            <a:avLst/>
          </a:prstGeom>
          <a:noFill/>
        </p:spPr>
        <p:txBody>
          <a:bodyPr wrap="square" rtlCol="0">
            <a:spAutoFit/>
          </a:bodyPr>
          <a:lstStyle/>
          <a:p>
            <a:r>
              <a:rPr lang="en-US" sz="2000" b="1" dirty="0">
                <a:solidFill>
                  <a:schemeClr val="tx2"/>
                </a:solidFill>
              </a:rPr>
              <a:t>“I think to classify 2/3 generations of people as one group is very remiss of the university, as each age group comes with differing needs and problems. I believe a three-tier system would be more appropriate”</a:t>
            </a:r>
            <a:endParaRPr lang="en-GB" sz="2000" b="1" dirty="0">
              <a:solidFill>
                <a:schemeClr val="tx2"/>
              </a:solidFill>
            </a:endParaRPr>
          </a:p>
        </p:txBody>
      </p:sp>
      <p:sp>
        <p:nvSpPr>
          <p:cNvPr id="4" name="TextBox 3">
            <a:extLst>
              <a:ext uri="{FF2B5EF4-FFF2-40B4-BE49-F238E27FC236}">
                <a16:creationId xmlns:a16="http://schemas.microsoft.com/office/drawing/2014/main" id="{287DF33C-5334-488D-AA38-10809ECB58C3}"/>
              </a:ext>
            </a:extLst>
          </p:cNvPr>
          <p:cNvSpPr txBox="1"/>
          <p:nvPr/>
        </p:nvSpPr>
        <p:spPr>
          <a:xfrm>
            <a:off x="563418" y="3676073"/>
            <a:ext cx="3916218" cy="1631216"/>
          </a:xfrm>
          <a:prstGeom prst="rect">
            <a:avLst/>
          </a:prstGeom>
          <a:noFill/>
        </p:spPr>
        <p:txBody>
          <a:bodyPr wrap="square" rtlCol="0">
            <a:spAutoFit/>
          </a:bodyPr>
          <a:lstStyle/>
          <a:p>
            <a:r>
              <a:rPr lang="en-US" sz="2000" b="1" dirty="0">
                <a:solidFill>
                  <a:schemeClr val="accent1">
                    <a:lumMod val="50000"/>
                  </a:schemeClr>
                </a:solidFill>
              </a:rPr>
              <a:t>“A mature student orientation at the start of orientation week to assist in forming peer networks/support amongst mature-aged students”</a:t>
            </a:r>
            <a:endParaRPr lang="en-GB" sz="2000" b="1" dirty="0">
              <a:solidFill>
                <a:schemeClr val="accent1">
                  <a:lumMod val="50000"/>
                </a:schemeClr>
              </a:solidFill>
            </a:endParaRPr>
          </a:p>
        </p:txBody>
      </p:sp>
      <p:sp>
        <p:nvSpPr>
          <p:cNvPr id="5" name="TextBox 4">
            <a:extLst>
              <a:ext uri="{FF2B5EF4-FFF2-40B4-BE49-F238E27FC236}">
                <a16:creationId xmlns:a16="http://schemas.microsoft.com/office/drawing/2014/main" id="{58D9E254-43A3-4999-BA67-BA76ACC99995}"/>
              </a:ext>
            </a:extLst>
          </p:cNvPr>
          <p:cNvSpPr txBox="1"/>
          <p:nvPr/>
        </p:nvSpPr>
        <p:spPr>
          <a:xfrm>
            <a:off x="7250545" y="3177309"/>
            <a:ext cx="4054764" cy="1938992"/>
          </a:xfrm>
          <a:prstGeom prst="rect">
            <a:avLst/>
          </a:prstGeom>
          <a:noFill/>
        </p:spPr>
        <p:txBody>
          <a:bodyPr wrap="square" rtlCol="0">
            <a:spAutoFit/>
          </a:bodyPr>
          <a:lstStyle/>
          <a:p>
            <a:r>
              <a:rPr lang="en-US" sz="2000" b="1" dirty="0">
                <a:solidFill>
                  <a:srgbClr val="7030A0"/>
                </a:solidFill>
              </a:rPr>
              <a:t>“Staff awareness training, including tips for lecturing and assisting mature students in their learning – for example, encouraging lecturers and tutors to draw on the life experience of mature students.”</a:t>
            </a:r>
            <a:endParaRPr lang="en-GB" sz="2000" b="1" dirty="0">
              <a:solidFill>
                <a:srgbClr val="7030A0"/>
              </a:solidFill>
            </a:endParaRPr>
          </a:p>
        </p:txBody>
      </p:sp>
      <p:sp>
        <p:nvSpPr>
          <p:cNvPr id="6" name="TextBox 5">
            <a:extLst>
              <a:ext uri="{FF2B5EF4-FFF2-40B4-BE49-F238E27FC236}">
                <a16:creationId xmlns:a16="http://schemas.microsoft.com/office/drawing/2014/main" id="{86A5B026-8249-431F-9E11-E4D1F980AF47}"/>
              </a:ext>
            </a:extLst>
          </p:cNvPr>
          <p:cNvSpPr txBox="1"/>
          <p:nvPr/>
        </p:nvSpPr>
        <p:spPr>
          <a:xfrm>
            <a:off x="4978400" y="3537527"/>
            <a:ext cx="1911927" cy="2246769"/>
          </a:xfrm>
          <a:prstGeom prst="rect">
            <a:avLst/>
          </a:prstGeom>
          <a:noFill/>
        </p:spPr>
        <p:txBody>
          <a:bodyPr wrap="square" rtlCol="0">
            <a:spAutoFit/>
          </a:bodyPr>
          <a:lstStyle/>
          <a:p>
            <a:r>
              <a:rPr lang="en-US" sz="2000" b="1" dirty="0">
                <a:solidFill>
                  <a:srgbClr val="002060"/>
                </a:solidFill>
              </a:rPr>
              <a:t>“Access to funding should the need arise due to job commitments or help around childcare”</a:t>
            </a:r>
            <a:endParaRPr lang="en-GB" sz="2000" b="1" dirty="0">
              <a:solidFill>
                <a:srgbClr val="002060"/>
              </a:solidFill>
            </a:endParaRPr>
          </a:p>
        </p:txBody>
      </p:sp>
    </p:spTree>
    <p:extLst>
      <p:ext uri="{BB962C8B-B14F-4D97-AF65-F5344CB8AC3E}">
        <p14:creationId xmlns:p14="http://schemas.microsoft.com/office/powerpoint/2010/main" val="3381165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409" y="1097100"/>
            <a:ext cx="10525760" cy="3031555"/>
          </a:xfrm>
        </p:spPr>
        <p:txBody>
          <a:bodyPr>
            <a:normAutofit fontScale="90000"/>
          </a:bodyPr>
          <a:lstStyle/>
          <a:p>
            <a:r>
              <a:rPr lang="en-GB" b="1" dirty="0"/>
              <a:t>Building impactful partnerships with students who have a criminal record</a:t>
            </a:r>
            <a:br>
              <a:rPr lang="en-GB" b="1" dirty="0"/>
            </a:br>
            <a:br>
              <a:rPr lang="en-GB" b="1" dirty="0"/>
            </a:br>
            <a:r>
              <a:rPr lang="en-GB" dirty="0"/>
              <a:t>Helena Gosling, LJMU</a:t>
            </a:r>
          </a:p>
        </p:txBody>
      </p:sp>
      <p:pic>
        <p:nvPicPr>
          <p:cNvPr id="13" name="Picture 10" descr="whatsyourstory? Archives - Housing PR, communications and marketing | See  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502" y="4128655"/>
            <a:ext cx="6112498" cy="272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04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40" y="0"/>
            <a:ext cx="10515600" cy="1325563"/>
          </a:xfrm>
        </p:spPr>
        <p:txBody>
          <a:bodyPr/>
          <a:lstStyle/>
          <a:p>
            <a:pPr algn="ctr"/>
            <a:r>
              <a:rPr lang="en-GB" b="1" dirty="0"/>
              <a:t>Pedagogy, practice &amp; partnership</a:t>
            </a:r>
          </a:p>
        </p:txBody>
      </p:sp>
      <p:pic>
        <p:nvPicPr>
          <p:cNvPr id="4" name="Content Placeholder 3"/>
          <p:cNvPicPr>
            <a:picLocks noGrp="1" noChangeAspect="1"/>
          </p:cNvPicPr>
          <p:nvPr>
            <p:ph idx="1"/>
          </p:nvPr>
        </p:nvPicPr>
        <p:blipFill rotWithShape="1">
          <a:blip r:embed="rId3"/>
          <a:srcRect l="32562" t="32603" r="18709" b="25157"/>
          <a:stretch/>
        </p:blipFill>
        <p:spPr>
          <a:xfrm>
            <a:off x="1279714" y="1610990"/>
            <a:ext cx="9612251" cy="4929578"/>
          </a:xfrm>
          <a:prstGeom prst="rect">
            <a:avLst/>
          </a:prstGeom>
        </p:spPr>
      </p:pic>
    </p:spTree>
    <p:extLst>
      <p:ext uri="{BB962C8B-B14F-4D97-AF65-F5344CB8AC3E}">
        <p14:creationId xmlns:p14="http://schemas.microsoft.com/office/powerpoint/2010/main" val="199997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8182" t="26229" r="31818" b="42256"/>
          <a:stretch/>
        </p:blipFill>
        <p:spPr>
          <a:xfrm>
            <a:off x="0" y="3679901"/>
            <a:ext cx="3862613" cy="3148411"/>
          </a:xfrm>
          <a:prstGeom prst="rect">
            <a:avLst/>
          </a:prstGeom>
        </p:spPr>
      </p:pic>
      <p:pic>
        <p:nvPicPr>
          <p:cNvPr id="4" name="Content Placeholder 3"/>
          <p:cNvPicPr>
            <a:picLocks noGrp="1" noChangeAspect="1"/>
          </p:cNvPicPr>
          <p:nvPr>
            <p:ph idx="1"/>
          </p:nvPr>
        </p:nvPicPr>
        <p:blipFill rotWithShape="1">
          <a:blip r:embed="rId4"/>
          <a:srcRect l="32126" t="29701" r="29081" b="27343"/>
          <a:stretch/>
        </p:blipFill>
        <p:spPr>
          <a:xfrm>
            <a:off x="275224" y="95002"/>
            <a:ext cx="4575555" cy="2743201"/>
          </a:xfrm>
          <a:prstGeom prst="rect">
            <a:avLst/>
          </a:prstGeom>
        </p:spPr>
      </p:pic>
      <p:pic>
        <p:nvPicPr>
          <p:cNvPr id="2050" name="Picture 2" descr="Student Engagement Through Partnership Framewor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06" t="3678"/>
          <a:stretch/>
        </p:blipFill>
        <p:spPr bwMode="auto">
          <a:xfrm>
            <a:off x="3962974" y="1946366"/>
            <a:ext cx="4484348" cy="3967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srcRect l="28560" t="30269" r="32652" b="38351"/>
          <a:stretch/>
        </p:blipFill>
        <p:spPr>
          <a:xfrm>
            <a:off x="8050447" y="0"/>
            <a:ext cx="4141553" cy="2732049"/>
          </a:xfrm>
          <a:prstGeom prst="rect">
            <a:avLst/>
          </a:prstGeom>
        </p:spPr>
      </p:pic>
      <p:pic>
        <p:nvPicPr>
          <p:cNvPr id="7" name="Picture 6"/>
          <p:cNvPicPr>
            <a:picLocks noChangeAspect="1"/>
          </p:cNvPicPr>
          <p:nvPr/>
        </p:nvPicPr>
        <p:blipFill rotWithShape="1">
          <a:blip r:embed="rId7"/>
          <a:srcRect l="29589" t="38023" r="32424" b="33939"/>
          <a:stretch/>
        </p:blipFill>
        <p:spPr>
          <a:xfrm>
            <a:off x="7661324" y="4999512"/>
            <a:ext cx="4476443" cy="1858488"/>
          </a:xfrm>
          <a:prstGeom prst="rect">
            <a:avLst/>
          </a:prstGeom>
        </p:spPr>
      </p:pic>
    </p:spTree>
    <p:extLst>
      <p:ext uri="{BB962C8B-B14F-4D97-AF65-F5344CB8AC3E}">
        <p14:creationId xmlns:p14="http://schemas.microsoft.com/office/powerpoint/2010/main" val="24506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874829" cy="1325563"/>
          </a:xfrm>
        </p:spPr>
        <p:txBody>
          <a:bodyPr/>
          <a:lstStyle/>
          <a:p>
            <a:pPr algn="ctr"/>
            <a:r>
              <a:rPr lang="en-GB" b="1" dirty="0"/>
              <a:t>Building partnerships through storytelling </a:t>
            </a:r>
          </a:p>
        </p:txBody>
      </p:sp>
      <p:sp>
        <p:nvSpPr>
          <p:cNvPr id="3" name="Content Placeholder 2"/>
          <p:cNvSpPr>
            <a:spLocks noGrp="1"/>
          </p:cNvSpPr>
          <p:nvPr>
            <p:ph idx="1"/>
          </p:nvPr>
        </p:nvSpPr>
        <p:spPr>
          <a:xfrm>
            <a:off x="718457" y="1545772"/>
            <a:ext cx="11090366" cy="5155474"/>
          </a:xfrm>
        </p:spPr>
        <p:txBody>
          <a:bodyPr>
            <a:normAutofit fontScale="85000" lnSpcReduction="20000"/>
          </a:bodyPr>
          <a:lstStyle/>
          <a:p>
            <a:r>
              <a:rPr lang="en-GB" dirty="0"/>
              <a:t>A creative activity that facilitates a pedagogy of </a:t>
            </a:r>
            <a:r>
              <a:rPr lang="en-GB"/>
              <a:t>compassion amongst </a:t>
            </a:r>
            <a:r>
              <a:rPr lang="en-GB" dirty="0"/>
              <a:t>and between students, enhancing understanding of people and their experiences beyond the classroom</a:t>
            </a:r>
          </a:p>
          <a:p>
            <a:endParaRPr lang="en-GB" dirty="0"/>
          </a:p>
          <a:p>
            <a:r>
              <a:rPr lang="en-GB" dirty="0"/>
              <a:t>Why stories? </a:t>
            </a:r>
          </a:p>
          <a:p>
            <a:endParaRPr lang="en-GB" dirty="0"/>
          </a:p>
          <a:p>
            <a:r>
              <a:rPr lang="en-GB" dirty="0"/>
              <a:t>Disruption and connection:</a:t>
            </a:r>
          </a:p>
          <a:p>
            <a:pPr algn="ctr"/>
            <a:endParaRPr lang="en-GB" b="1" i="1" dirty="0"/>
          </a:p>
          <a:p>
            <a:pPr marL="0" indent="0" algn="ctr">
              <a:buNone/>
            </a:pPr>
            <a:r>
              <a:rPr lang="en-GB" i="1" dirty="0"/>
              <a:t>‘The debate moved onto how children follow in the footsteps of their parents with history of criminal behaviour, with some sharing how their children have gone down the same road that they did and they find it difficult to steer them away from crime and so blame themselves. This is something I feel passionately about, coming from a deprived background with a parent who was in and out of prison in my early years, not only effected by early school years but as I got older I realised that was not the sort of behaviour I wanted to maintain’ </a:t>
            </a:r>
          </a:p>
        </p:txBody>
      </p:sp>
    </p:spTree>
    <p:extLst>
      <p:ext uri="{BB962C8B-B14F-4D97-AF65-F5344CB8AC3E}">
        <p14:creationId xmlns:p14="http://schemas.microsoft.com/office/powerpoint/2010/main" val="3498913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206" y="13274"/>
            <a:ext cx="10515600" cy="1325563"/>
          </a:xfrm>
        </p:spPr>
        <p:txBody>
          <a:bodyPr/>
          <a:lstStyle/>
          <a:p>
            <a:pPr algn="ctr"/>
            <a:r>
              <a:rPr lang="en-GB" b="1" dirty="0"/>
              <a:t>Concluding comments: listen, learn, lead</a:t>
            </a:r>
          </a:p>
        </p:txBody>
      </p:sp>
      <p:pic>
        <p:nvPicPr>
          <p:cNvPr id="5" name="Content Placeholder 3"/>
          <p:cNvPicPr>
            <a:picLocks noChangeAspect="1"/>
          </p:cNvPicPr>
          <p:nvPr/>
        </p:nvPicPr>
        <p:blipFill rotWithShape="1">
          <a:blip r:embed="rId3"/>
          <a:srcRect l="26562" t="21661" r="27682" b="9707"/>
          <a:stretch/>
        </p:blipFill>
        <p:spPr>
          <a:xfrm>
            <a:off x="2622170" y="1338837"/>
            <a:ext cx="6124700" cy="51675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9040785" y="5794605"/>
            <a:ext cx="2944387" cy="923330"/>
          </a:xfrm>
          <a:prstGeom prst="rect">
            <a:avLst/>
          </a:prstGeom>
        </p:spPr>
        <p:txBody>
          <a:bodyPr wrap="square">
            <a:spAutoFit/>
          </a:bodyPr>
          <a:lstStyle/>
          <a:p>
            <a:r>
              <a:rPr lang="en-GB" dirty="0">
                <a:hlinkClick r:id="rId4"/>
              </a:rPr>
              <a:t>https://journals.sagepub.com/doi/10.1177/0264550520914377</a:t>
            </a:r>
            <a:r>
              <a:rPr lang="en-GB" dirty="0"/>
              <a:t> </a:t>
            </a:r>
          </a:p>
        </p:txBody>
      </p:sp>
    </p:spTree>
    <p:extLst>
      <p:ext uri="{BB962C8B-B14F-4D97-AF65-F5344CB8AC3E}">
        <p14:creationId xmlns:p14="http://schemas.microsoft.com/office/powerpoint/2010/main" val="1709227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2AE01-7ED4-4A69-BE5A-1324B4E1ED9E}"/>
              </a:ext>
            </a:extLst>
          </p:cNvPr>
          <p:cNvSpPr>
            <a:spLocks noGrp="1"/>
          </p:cNvSpPr>
          <p:nvPr>
            <p:ph type="title"/>
          </p:nvPr>
        </p:nvSpPr>
        <p:spPr>
          <a:xfrm>
            <a:off x="403411" y="0"/>
            <a:ext cx="10049435" cy="1046816"/>
          </a:xfrm>
        </p:spPr>
        <p:txBody>
          <a:bodyPr/>
          <a:lstStyle/>
          <a:p>
            <a:r>
              <a:rPr lang="en-GB" b="1" dirty="0">
                <a:latin typeface="+mn-lt"/>
              </a:rPr>
              <a:t>Breakout room discussion</a:t>
            </a:r>
          </a:p>
        </p:txBody>
      </p:sp>
      <p:sp>
        <p:nvSpPr>
          <p:cNvPr id="3" name="Content Placeholder 2">
            <a:extLst>
              <a:ext uri="{FF2B5EF4-FFF2-40B4-BE49-F238E27FC236}">
                <a16:creationId xmlns:a16="http://schemas.microsoft.com/office/drawing/2014/main" id="{3BD70BB5-85A2-4DE3-8AEA-BF811CE97B01}"/>
              </a:ext>
            </a:extLst>
          </p:cNvPr>
          <p:cNvSpPr>
            <a:spLocks noGrp="1"/>
          </p:cNvSpPr>
          <p:nvPr>
            <p:ph idx="1"/>
          </p:nvPr>
        </p:nvSpPr>
        <p:spPr>
          <a:xfrm>
            <a:off x="403411" y="1046816"/>
            <a:ext cx="11497236" cy="4351338"/>
          </a:xfrm>
        </p:spPr>
        <p:txBody>
          <a:bodyPr>
            <a:noAutofit/>
          </a:bodyPr>
          <a:lstStyle/>
          <a:p>
            <a:pPr marL="0" indent="0" algn="l">
              <a:buNone/>
            </a:pPr>
            <a:r>
              <a:rPr lang="en-GB" sz="3200" b="0" i="0" dirty="0">
                <a:solidFill>
                  <a:srgbClr val="242424"/>
                </a:solidFill>
                <a:effectLst/>
                <a:latin typeface="-apple-system"/>
              </a:rPr>
              <a:t>Consider:</a:t>
            </a:r>
          </a:p>
          <a:p>
            <a:pPr algn="l"/>
            <a:r>
              <a:rPr lang="en-GB" sz="3200" dirty="0">
                <a:solidFill>
                  <a:srgbClr val="242424"/>
                </a:solidFill>
                <a:latin typeface="-apple-system"/>
              </a:rPr>
              <a:t>H</a:t>
            </a:r>
            <a:r>
              <a:rPr lang="en-GB" sz="3200" b="0" i="0" dirty="0">
                <a:solidFill>
                  <a:srgbClr val="242424"/>
                </a:solidFill>
                <a:effectLst/>
                <a:latin typeface="-apple-system"/>
              </a:rPr>
              <a:t>ow </a:t>
            </a:r>
            <a:r>
              <a:rPr lang="en-GB" sz="3200" b="0" i="0" dirty="0" err="1">
                <a:solidFill>
                  <a:srgbClr val="242424"/>
                </a:solidFill>
                <a:effectLst/>
                <a:latin typeface="-apple-system"/>
              </a:rPr>
              <a:t>student:staff</a:t>
            </a:r>
            <a:r>
              <a:rPr lang="en-GB" sz="3200" b="0" i="0" dirty="0">
                <a:solidFill>
                  <a:srgbClr val="242424"/>
                </a:solidFill>
                <a:effectLst/>
                <a:latin typeface="-apple-system"/>
              </a:rPr>
              <a:t> initiatives drive and inform change?</a:t>
            </a:r>
          </a:p>
          <a:p>
            <a:pPr algn="l"/>
            <a:r>
              <a:rPr lang="en-GB" sz="3200" dirty="0">
                <a:solidFill>
                  <a:srgbClr val="242424"/>
                </a:solidFill>
                <a:latin typeface="-apple-system"/>
              </a:rPr>
              <a:t>T</a:t>
            </a:r>
            <a:r>
              <a:rPr lang="en-GB" sz="3200" b="0" i="0" dirty="0">
                <a:solidFill>
                  <a:srgbClr val="242424"/>
                </a:solidFill>
                <a:effectLst/>
                <a:latin typeface="-apple-system"/>
              </a:rPr>
              <a:t>he challenges associated with authentic and meaningful partnership?</a:t>
            </a:r>
          </a:p>
          <a:p>
            <a:pPr algn="l"/>
            <a:r>
              <a:rPr lang="en-GB" sz="3200" dirty="0">
                <a:solidFill>
                  <a:srgbClr val="242424"/>
                </a:solidFill>
                <a:latin typeface="-apple-system"/>
              </a:rPr>
              <a:t>A</a:t>
            </a:r>
            <a:r>
              <a:rPr lang="en-GB" sz="3200" b="0" i="0" dirty="0">
                <a:solidFill>
                  <a:srgbClr val="242424"/>
                </a:solidFill>
                <a:effectLst/>
                <a:latin typeface="-apple-system"/>
              </a:rPr>
              <a:t>ctions can institutions and individuals take to create an environment where partnership can flourish?</a:t>
            </a:r>
          </a:p>
          <a:p>
            <a:pPr algn="l"/>
            <a:endParaRPr lang="en-GB" sz="3200" dirty="0">
              <a:solidFill>
                <a:srgbClr val="242424"/>
              </a:solidFill>
              <a:latin typeface="-apple-system"/>
            </a:endParaRPr>
          </a:p>
          <a:p>
            <a:pPr marL="0" indent="0" algn="l">
              <a:buNone/>
            </a:pPr>
            <a:r>
              <a:rPr lang="en-GB" sz="3200" dirty="0">
                <a:solidFill>
                  <a:srgbClr val="000000"/>
                </a:solidFill>
                <a:effectLst/>
                <a:latin typeface="Calibri" panose="020F0502020204030204" pitchFamily="34" charset="0"/>
                <a:ea typeface="Calibri" panose="020F0502020204030204" pitchFamily="34" charset="0"/>
              </a:rPr>
              <a:t>Please note responses on Padlet - </a:t>
            </a:r>
            <a:r>
              <a:rPr lang="en-GB" sz="3200" u="sng" dirty="0">
                <a:solidFill>
                  <a:srgbClr val="000000"/>
                </a:solidFill>
                <a:effectLst/>
                <a:latin typeface="Calibri" panose="020F0502020204030204" pitchFamily="34" charset="0"/>
                <a:ea typeface="Calibri" panose="020F0502020204030204" pitchFamily="34" charset="0"/>
                <a:hlinkClick r:id="rId2"/>
              </a:rPr>
              <a:t>https://padlet.com/WendyGarner/d7jhr1loy85rzudm</a:t>
            </a:r>
            <a:endParaRPr lang="en-GB" sz="3200" b="0" i="0" dirty="0">
              <a:solidFill>
                <a:srgbClr val="242424"/>
              </a:solidFill>
              <a:effectLst/>
              <a:latin typeface="-apple-system"/>
            </a:endParaRPr>
          </a:p>
          <a:p>
            <a:pPr marL="0" indent="0">
              <a:buNone/>
            </a:pPr>
            <a:endParaRPr lang="en-GB" sz="3200" dirty="0"/>
          </a:p>
          <a:p>
            <a:pPr marL="0" indent="0">
              <a:buNone/>
            </a:pPr>
            <a:r>
              <a:rPr lang="en-GB" sz="3200" dirty="0"/>
              <a:t>Feedback to group will focus on actions</a:t>
            </a:r>
          </a:p>
        </p:txBody>
      </p:sp>
    </p:spTree>
    <p:extLst>
      <p:ext uri="{BB962C8B-B14F-4D97-AF65-F5344CB8AC3E}">
        <p14:creationId xmlns:p14="http://schemas.microsoft.com/office/powerpoint/2010/main" val="3519558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F045-C0B5-41E3-A42C-BB593DB5F3F4}"/>
              </a:ext>
            </a:extLst>
          </p:cNvPr>
          <p:cNvSpPr>
            <a:spLocks noGrp="1"/>
          </p:cNvSpPr>
          <p:nvPr>
            <p:ph type="title"/>
          </p:nvPr>
        </p:nvSpPr>
        <p:spPr/>
        <p:txBody>
          <a:bodyPr/>
          <a:lstStyle/>
          <a:p>
            <a:r>
              <a:rPr lang="en-GB" b="1" dirty="0"/>
              <a:t>housekeeping</a:t>
            </a:r>
          </a:p>
        </p:txBody>
      </p:sp>
      <p:sp>
        <p:nvSpPr>
          <p:cNvPr id="3" name="Content Placeholder 2">
            <a:extLst>
              <a:ext uri="{FF2B5EF4-FFF2-40B4-BE49-F238E27FC236}">
                <a16:creationId xmlns:a16="http://schemas.microsoft.com/office/drawing/2014/main" id="{F8B3EFF9-1EF0-4E07-B908-BE5D0DA238DA}"/>
              </a:ext>
            </a:extLst>
          </p:cNvPr>
          <p:cNvSpPr>
            <a:spLocks noGrp="1"/>
          </p:cNvSpPr>
          <p:nvPr>
            <p:ph idx="1"/>
          </p:nvPr>
        </p:nvSpPr>
        <p:spPr/>
        <p:txBody>
          <a:bodyPr/>
          <a:lstStyle/>
          <a:p>
            <a:r>
              <a:rPr lang="en-GB" sz="3200" dirty="0"/>
              <a:t>Please mute to avoid background noise</a:t>
            </a:r>
            <a:endParaRPr lang="en-US" sz="3200" dirty="0"/>
          </a:p>
          <a:p>
            <a:endParaRPr lang="en-GB" sz="3200" dirty="0"/>
          </a:p>
          <a:p>
            <a:pPr marL="0" indent="0">
              <a:buNone/>
            </a:pPr>
            <a:r>
              <a:rPr lang="en-GB" sz="3200" dirty="0"/>
              <a:t>Recorded:</a:t>
            </a:r>
          </a:p>
          <a:p>
            <a:r>
              <a:rPr lang="en-GB" sz="3200" dirty="0">
                <a:solidFill>
                  <a:srgbClr val="242424"/>
                </a:solidFill>
              </a:rPr>
              <a:t>Available after the event </a:t>
            </a:r>
          </a:p>
          <a:p>
            <a:pPr lvl="1">
              <a:buFont typeface="Wingdings" panose="05000000000000000000" pitchFamily="2" charset="2"/>
              <a:buChar char="Ø"/>
            </a:pPr>
            <a:r>
              <a:rPr lang="en-GB" sz="2800" b="0" i="0" dirty="0">
                <a:solidFill>
                  <a:srgbClr val="242424"/>
                </a:solidFill>
                <a:effectLst/>
              </a:rPr>
              <a:t>Mute and turn off camera if necessary</a:t>
            </a:r>
          </a:p>
          <a:p>
            <a:r>
              <a:rPr lang="en-GB" sz="3200" dirty="0">
                <a:solidFill>
                  <a:srgbClr val="242424"/>
                </a:solidFill>
              </a:rPr>
              <a:t>Chat will be available too </a:t>
            </a:r>
            <a:endParaRPr lang="en-GB" sz="3200" b="0" i="0" dirty="0">
              <a:solidFill>
                <a:srgbClr val="242424"/>
              </a:solidFill>
              <a:effectLst/>
            </a:endParaRPr>
          </a:p>
          <a:p>
            <a:endParaRPr lang="en-GB" b="0" i="0" dirty="0">
              <a:solidFill>
                <a:srgbClr val="242424"/>
              </a:solidFill>
              <a:effectLst/>
              <a:latin typeface="-apple-system"/>
            </a:endParaRPr>
          </a:p>
          <a:p>
            <a:pPr lvl="1">
              <a:buFont typeface="Wingdings" panose="05000000000000000000" pitchFamily="2" charset="2"/>
              <a:buChar char="Ø"/>
            </a:pPr>
            <a:endParaRPr lang="en-GB" b="0" i="0" dirty="0">
              <a:solidFill>
                <a:srgbClr val="242424"/>
              </a:solidFill>
              <a:effectLst/>
              <a:latin typeface="-apple-system"/>
            </a:endParaRP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1858449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mepage | Liverpool John Moores Univers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51" y="285550"/>
            <a:ext cx="3280323" cy="11647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38748" y="285550"/>
            <a:ext cx="6916190" cy="646331"/>
          </a:xfrm>
          <a:prstGeom prst="rect">
            <a:avLst/>
          </a:prstGeom>
          <a:noFill/>
        </p:spPr>
        <p:txBody>
          <a:bodyPr wrap="square" rtlCol="0">
            <a:spAutoFit/>
          </a:bodyPr>
          <a:lstStyle/>
          <a:p>
            <a:pPr algn="r"/>
            <a:endParaRPr lang="en-GB" sz="3600" b="1" dirty="0">
              <a:solidFill>
                <a:srgbClr val="001941"/>
              </a:solidFill>
            </a:endParaRPr>
          </a:p>
        </p:txBody>
      </p:sp>
      <p:sp>
        <p:nvSpPr>
          <p:cNvPr id="9" name="TextBox 8"/>
          <p:cNvSpPr txBox="1"/>
          <p:nvPr/>
        </p:nvSpPr>
        <p:spPr>
          <a:xfrm>
            <a:off x="4787907" y="2084395"/>
            <a:ext cx="2410915" cy="3164841"/>
          </a:xfrm>
          <a:prstGeom prst="rect">
            <a:avLst/>
          </a:prstGeom>
          <a:noFill/>
        </p:spPr>
        <p:txBody>
          <a:bodyPr wrap="square" rtlCol="0">
            <a:spAutoFit/>
          </a:bodyPr>
          <a:lstStyle/>
          <a:p>
            <a:pPr algn="ctr">
              <a:lnSpc>
                <a:spcPct val="150000"/>
              </a:lnSpc>
            </a:pPr>
            <a:r>
              <a:rPr lang="en-GB" sz="5400" b="1" dirty="0">
                <a:solidFill>
                  <a:srgbClr val="001941"/>
                </a:solidFill>
              </a:rPr>
              <a:t>THANK YOU</a:t>
            </a:r>
          </a:p>
          <a:p>
            <a:pPr marL="285750" indent="-285750">
              <a:lnSpc>
                <a:spcPct val="150000"/>
              </a:lnSpc>
              <a:buFont typeface="Arial" panose="020B0604020202020204" pitchFamily="34" charset="0"/>
              <a:buChar char="•"/>
            </a:pPr>
            <a:endParaRPr lang="en-GB" sz="2800" dirty="0">
              <a:solidFill>
                <a:srgbClr val="001941"/>
              </a:solidFill>
            </a:endParaRPr>
          </a:p>
        </p:txBody>
      </p:sp>
    </p:spTree>
    <p:extLst>
      <p:ext uri="{BB962C8B-B14F-4D97-AF65-F5344CB8AC3E}">
        <p14:creationId xmlns:p14="http://schemas.microsoft.com/office/powerpoint/2010/main" val="483503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F045-C0B5-41E3-A42C-BB593DB5F3F4}"/>
              </a:ext>
            </a:extLst>
          </p:cNvPr>
          <p:cNvSpPr>
            <a:spLocks noGrp="1"/>
          </p:cNvSpPr>
          <p:nvPr>
            <p:ph type="title"/>
          </p:nvPr>
        </p:nvSpPr>
        <p:spPr/>
        <p:txBody>
          <a:bodyPr/>
          <a:lstStyle/>
          <a:p>
            <a:r>
              <a:rPr lang="en-GB" b="1" dirty="0"/>
              <a:t>structure</a:t>
            </a:r>
          </a:p>
        </p:txBody>
      </p:sp>
      <p:sp>
        <p:nvSpPr>
          <p:cNvPr id="3" name="Content Placeholder 2">
            <a:extLst>
              <a:ext uri="{FF2B5EF4-FFF2-40B4-BE49-F238E27FC236}">
                <a16:creationId xmlns:a16="http://schemas.microsoft.com/office/drawing/2014/main" id="{F8B3EFF9-1EF0-4E07-B908-BE5D0DA238DA}"/>
              </a:ext>
            </a:extLst>
          </p:cNvPr>
          <p:cNvSpPr>
            <a:spLocks noGrp="1"/>
          </p:cNvSpPr>
          <p:nvPr>
            <p:ph idx="1"/>
          </p:nvPr>
        </p:nvSpPr>
        <p:spPr/>
        <p:txBody>
          <a:bodyPr/>
          <a:lstStyle/>
          <a:p>
            <a:r>
              <a:rPr lang="en-GB" dirty="0"/>
              <a:t>Two short presentations on student partnerships.</a:t>
            </a:r>
          </a:p>
          <a:p>
            <a:pPr lvl="1">
              <a:buFont typeface="Wingdings" panose="05000000000000000000" pitchFamily="2" charset="2"/>
              <a:buChar char="Ø"/>
            </a:pPr>
            <a:r>
              <a:rPr lang="en-US" dirty="0"/>
              <a:t>Kerry O’Hare, University of Chester.</a:t>
            </a:r>
          </a:p>
          <a:p>
            <a:pPr lvl="1">
              <a:buFont typeface="Wingdings" panose="05000000000000000000" pitchFamily="2" charset="2"/>
              <a:buChar char="Ø"/>
            </a:pPr>
            <a:r>
              <a:rPr lang="en-US" dirty="0"/>
              <a:t>Helena Gosling, LJMU.</a:t>
            </a:r>
          </a:p>
          <a:p>
            <a:r>
              <a:rPr lang="en-US" dirty="0"/>
              <a:t>Q&amp;A</a:t>
            </a:r>
          </a:p>
          <a:p>
            <a:endParaRPr lang="en-GB" dirty="0"/>
          </a:p>
          <a:p>
            <a:r>
              <a:rPr lang="en-GB" dirty="0"/>
              <a:t>Breakout discussions</a:t>
            </a:r>
          </a:p>
          <a:p>
            <a:pPr lvl="1">
              <a:buFont typeface="Wingdings" panose="05000000000000000000" pitchFamily="2" charset="2"/>
              <a:buChar char="Ø"/>
            </a:pPr>
            <a:r>
              <a:rPr lang="en-GB" b="0" i="0" dirty="0">
                <a:solidFill>
                  <a:srgbClr val="242424"/>
                </a:solidFill>
                <a:effectLst/>
                <a:latin typeface="-apple-system"/>
              </a:rPr>
              <a:t>Action for authentic and meaningful partnership?</a:t>
            </a:r>
          </a:p>
          <a:p>
            <a:r>
              <a:rPr lang="en-GB" b="0" i="0" dirty="0">
                <a:solidFill>
                  <a:srgbClr val="242424"/>
                </a:solidFill>
                <a:effectLst/>
                <a:latin typeface="-apple-system"/>
              </a:rPr>
              <a:t>Feedback</a:t>
            </a:r>
          </a:p>
          <a:p>
            <a:pPr lvl="1">
              <a:buFont typeface="Wingdings" panose="05000000000000000000" pitchFamily="2" charset="2"/>
              <a:buChar char="Ø"/>
            </a:pPr>
            <a:r>
              <a:rPr lang="en-GB" dirty="0">
                <a:solidFill>
                  <a:srgbClr val="242424"/>
                </a:solidFill>
                <a:latin typeface="-apple-system"/>
              </a:rPr>
              <a:t>Focus on Action</a:t>
            </a:r>
            <a:endParaRPr lang="en-GB" b="0" i="0" dirty="0">
              <a:solidFill>
                <a:srgbClr val="242424"/>
              </a:solidFill>
              <a:effectLst/>
              <a:latin typeface="-apple-system"/>
            </a:endParaRPr>
          </a:p>
          <a:p>
            <a:pPr lvl="1">
              <a:buFont typeface="Wingdings" panose="05000000000000000000" pitchFamily="2" charset="2"/>
              <a:buChar char="Ø"/>
            </a:pPr>
            <a:endParaRPr lang="en-GB" b="0" i="0" dirty="0">
              <a:solidFill>
                <a:srgbClr val="242424"/>
              </a:solidFill>
              <a:effectLst/>
              <a:latin typeface="-apple-system"/>
            </a:endParaRP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207198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Kerry O’Hare</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Student Engagement Officer 2012 - 2022</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10"/>
            <a:ext cx="6096000" cy="6857990"/>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Pie chart">
            <a:extLst>
              <a:ext uri="{FF2B5EF4-FFF2-40B4-BE49-F238E27FC236}">
                <a16:creationId xmlns:a16="http://schemas.microsoft.com/office/drawing/2014/main" id="{3BC396B2-DA1B-4668-ADFD-4E7347C5102C}"/>
              </a:ext>
            </a:extLst>
          </p:cNvPr>
          <p:cNvSpPr/>
          <p:nvPr/>
        </p:nvSpPr>
        <p:spPr>
          <a:xfrm>
            <a:off x="5574281" y="2907281"/>
            <a:ext cx="1043437" cy="1043437"/>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5" name="Picture 4">
            <a:extLst>
              <a:ext uri="{FF2B5EF4-FFF2-40B4-BE49-F238E27FC236}">
                <a16:creationId xmlns:a16="http://schemas.microsoft.com/office/drawing/2014/main" id="{FA65E87C-3CB3-4E05-9D83-484A8210E5F6}"/>
              </a:ext>
            </a:extLst>
          </p:cNvPr>
          <p:cNvPicPr>
            <a:picLocks noChangeAspect="1"/>
          </p:cNvPicPr>
          <p:nvPr/>
        </p:nvPicPr>
        <p:blipFill>
          <a:blip r:embed="rId5"/>
          <a:stretch>
            <a:fillRect/>
          </a:stretch>
        </p:blipFill>
        <p:spPr>
          <a:xfrm>
            <a:off x="474024" y="365496"/>
            <a:ext cx="1822862" cy="1822862"/>
          </a:xfrm>
          <a:prstGeom prst="rect">
            <a:avLst/>
          </a:prstGeom>
        </p:spPr>
      </p:pic>
      <p:pic>
        <p:nvPicPr>
          <p:cNvPr id="7" name="Picture 6">
            <a:extLst>
              <a:ext uri="{FF2B5EF4-FFF2-40B4-BE49-F238E27FC236}">
                <a16:creationId xmlns:a16="http://schemas.microsoft.com/office/drawing/2014/main" id="{829F4290-E8C1-47BD-B27A-92A63F19142D}"/>
              </a:ext>
            </a:extLst>
          </p:cNvPr>
          <p:cNvPicPr>
            <a:picLocks noChangeAspect="1"/>
          </p:cNvPicPr>
          <p:nvPr/>
        </p:nvPicPr>
        <p:blipFill>
          <a:blip r:embed="rId6"/>
          <a:stretch>
            <a:fillRect/>
          </a:stretch>
        </p:blipFill>
        <p:spPr>
          <a:xfrm>
            <a:off x="474024" y="2457532"/>
            <a:ext cx="1822862" cy="1822862"/>
          </a:xfrm>
          <a:prstGeom prst="rect">
            <a:avLst/>
          </a:prstGeom>
        </p:spPr>
      </p:pic>
      <p:pic>
        <p:nvPicPr>
          <p:cNvPr id="8" name="Picture 7">
            <a:extLst>
              <a:ext uri="{FF2B5EF4-FFF2-40B4-BE49-F238E27FC236}">
                <a16:creationId xmlns:a16="http://schemas.microsoft.com/office/drawing/2014/main" id="{C7F3640C-012D-4077-8062-7E27331063DE}"/>
              </a:ext>
            </a:extLst>
          </p:cNvPr>
          <p:cNvPicPr>
            <a:picLocks noChangeAspect="1"/>
          </p:cNvPicPr>
          <p:nvPr/>
        </p:nvPicPr>
        <p:blipFill>
          <a:blip r:embed="rId7"/>
          <a:stretch>
            <a:fillRect/>
          </a:stretch>
        </p:blipFill>
        <p:spPr>
          <a:xfrm>
            <a:off x="474024" y="4549569"/>
            <a:ext cx="1822862" cy="1822862"/>
          </a:xfrm>
          <a:prstGeom prst="rect">
            <a:avLst/>
          </a:prstGeom>
        </p:spPr>
      </p:pic>
      <p:sp>
        <p:nvSpPr>
          <p:cNvPr id="10" name="TextBox 9">
            <a:extLst>
              <a:ext uri="{FF2B5EF4-FFF2-40B4-BE49-F238E27FC236}">
                <a16:creationId xmlns:a16="http://schemas.microsoft.com/office/drawing/2014/main" id="{9982A158-9F1F-429E-A898-39690C5EE338}"/>
              </a:ext>
            </a:extLst>
          </p:cNvPr>
          <p:cNvSpPr txBox="1"/>
          <p:nvPr/>
        </p:nvSpPr>
        <p:spPr>
          <a:xfrm>
            <a:off x="3805382" y="503903"/>
            <a:ext cx="7472218" cy="1569660"/>
          </a:xfrm>
          <a:prstGeom prst="rect">
            <a:avLst/>
          </a:prstGeom>
          <a:noFill/>
        </p:spPr>
        <p:txBody>
          <a:bodyPr wrap="square" rtlCol="0">
            <a:spAutoFit/>
          </a:bodyPr>
          <a:lstStyle/>
          <a:p>
            <a:r>
              <a:rPr lang="en-US" sz="3200" b="1" dirty="0"/>
              <a:t>Issues affecting </a:t>
            </a:r>
            <a:r>
              <a:rPr lang="en-US" sz="3200" b="1" dirty="0">
                <a:solidFill>
                  <a:srgbClr val="FF0000"/>
                </a:solidFill>
              </a:rPr>
              <a:t>engagement</a:t>
            </a:r>
            <a:r>
              <a:rPr lang="en-US" sz="3200" b="1" dirty="0"/>
              <a:t> with their studies, union societies, student support or the wider university life</a:t>
            </a:r>
            <a:endParaRPr lang="en-GB" sz="3200" b="1" dirty="0"/>
          </a:p>
        </p:txBody>
      </p:sp>
      <p:sp>
        <p:nvSpPr>
          <p:cNvPr id="11" name="TextBox 10">
            <a:extLst>
              <a:ext uri="{FF2B5EF4-FFF2-40B4-BE49-F238E27FC236}">
                <a16:creationId xmlns:a16="http://schemas.microsoft.com/office/drawing/2014/main" id="{0ED0605C-75A3-4193-91A1-3A69D0522C95}"/>
              </a:ext>
            </a:extLst>
          </p:cNvPr>
          <p:cNvSpPr txBox="1"/>
          <p:nvPr/>
        </p:nvSpPr>
        <p:spPr>
          <a:xfrm>
            <a:off x="3805382" y="2650836"/>
            <a:ext cx="7472218" cy="1077218"/>
          </a:xfrm>
          <a:prstGeom prst="rect">
            <a:avLst/>
          </a:prstGeom>
          <a:noFill/>
        </p:spPr>
        <p:txBody>
          <a:bodyPr wrap="square" rtlCol="0">
            <a:spAutoFit/>
          </a:bodyPr>
          <a:lstStyle/>
          <a:p>
            <a:r>
              <a:rPr lang="en-US" sz="3200" b="1" dirty="0"/>
              <a:t>How this lack of</a:t>
            </a:r>
            <a:r>
              <a:rPr lang="en-US" sz="3200" dirty="0"/>
              <a:t> engagement </a:t>
            </a:r>
            <a:r>
              <a:rPr lang="en-US" sz="3200" b="1" dirty="0"/>
              <a:t>is </a:t>
            </a:r>
            <a:r>
              <a:rPr lang="en-US" sz="3200" b="1" dirty="0">
                <a:solidFill>
                  <a:schemeClr val="accent1"/>
                </a:solidFill>
              </a:rPr>
              <a:t>impacting </a:t>
            </a:r>
            <a:r>
              <a:rPr lang="en-US" sz="3200" b="1" dirty="0"/>
              <a:t>upon the student.</a:t>
            </a:r>
            <a:endParaRPr lang="en-GB" sz="3200" b="1" dirty="0"/>
          </a:p>
        </p:txBody>
      </p:sp>
      <p:sp>
        <p:nvSpPr>
          <p:cNvPr id="12" name="TextBox 11">
            <a:extLst>
              <a:ext uri="{FF2B5EF4-FFF2-40B4-BE49-F238E27FC236}">
                <a16:creationId xmlns:a16="http://schemas.microsoft.com/office/drawing/2014/main" id="{8D4AC581-9D0D-4356-BAD5-7A4B06BC5274}"/>
              </a:ext>
            </a:extLst>
          </p:cNvPr>
          <p:cNvSpPr txBox="1"/>
          <p:nvPr/>
        </p:nvSpPr>
        <p:spPr>
          <a:xfrm>
            <a:off x="3805382" y="4784436"/>
            <a:ext cx="7472218" cy="954107"/>
          </a:xfrm>
          <a:prstGeom prst="rect">
            <a:avLst/>
          </a:prstGeom>
          <a:noFill/>
        </p:spPr>
        <p:txBody>
          <a:bodyPr wrap="square" rtlCol="0">
            <a:spAutoFit/>
          </a:bodyPr>
          <a:lstStyle/>
          <a:p>
            <a:r>
              <a:rPr lang="en-US" sz="2800" b="1" dirty="0"/>
              <a:t>What is the </a:t>
            </a:r>
            <a:r>
              <a:rPr lang="en-US" sz="2800" b="1" dirty="0">
                <a:solidFill>
                  <a:srgbClr val="00B0F0"/>
                </a:solidFill>
              </a:rPr>
              <a:t>student’s perspective </a:t>
            </a:r>
            <a:r>
              <a:rPr lang="en-US" sz="2800" b="1" dirty="0"/>
              <a:t>on this issue, what could be done differently? </a:t>
            </a:r>
            <a:endParaRPr lang="en-GB" sz="2800" b="1" dirty="0"/>
          </a:p>
        </p:txBody>
      </p:sp>
      <p:sp>
        <p:nvSpPr>
          <p:cNvPr id="13" name="Arrow: Right 12">
            <a:extLst>
              <a:ext uri="{FF2B5EF4-FFF2-40B4-BE49-F238E27FC236}">
                <a16:creationId xmlns:a16="http://schemas.microsoft.com/office/drawing/2014/main" id="{75347391-EFE8-43A1-93F8-9AA5C272F0FB}"/>
              </a:ext>
            </a:extLst>
          </p:cNvPr>
          <p:cNvSpPr/>
          <p:nvPr/>
        </p:nvSpPr>
        <p:spPr>
          <a:xfrm>
            <a:off x="2549235" y="1119457"/>
            <a:ext cx="914399" cy="6262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DAF36F40-7975-42ED-B43A-EB70A0BF9777}"/>
              </a:ext>
            </a:extLst>
          </p:cNvPr>
          <p:cNvSpPr/>
          <p:nvPr/>
        </p:nvSpPr>
        <p:spPr>
          <a:xfrm>
            <a:off x="2632364" y="3001818"/>
            <a:ext cx="914400" cy="62621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F0E1345D-8329-4CA7-9939-C77DD9A10034}"/>
              </a:ext>
            </a:extLst>
          </p:cNvPr>
          <p:cNvSpPr/>
          <p:nvPr/>
        </p:nvSpPr>
        <p:spPr>
          <a:xfrm>
            <a:off x="2632364" y="5080000"/>
            <a:ext cx="914400" cy="54494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546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A5A1-9987-42B1-8484-D1B35CAE07E0}"/>
              </a:ext>
            </a:extLst>
          </p:cNvPr>
          <p:cNvSpPr>
            <a:spLocks noGrp="1"/>
          </p:cNvSpPr>
          <p:nvPr>
            <p:ph type="title"/>
          </p:nvPr>
        </p:nvSpPr>
        <p:spPr/>
        <p:txBody>
          <a:bodyPr/>
          <a:lstStyle/>
          <a:p>
            <a:r>
              <a:rPr lang="en-US" dirty="0"/>
              <a:t>The Mature Student Project 2018</a:t>
            </a:r>
            <a:endParaRPr lang="en-GB" dirty="0"/>
          </a:p>
        </p:txBody>
      </p:sp>
      <p:sp>
        <p:nvSpPr>
          <p:cNvPr id="3" name="Rectangle 2">
            <a:extLst>
              <a:ext uri="{FF2B5EF4-FFF2-40B4-BE49-F238E27FC236}">
                <a16:creationId xmlns:a16="http://schemas.microsoft.com/office/drawing/2014/main" id="{3328F227-E3A3-4E9D-B539-9D7FF9E6B696}"/>
              </a:ext>
            </a:extLst>
          </p:cNvPr>
          <p:cNvSpPr/>
          <p:nvPr/>
        </p:nvSpPr>
        <p:spPr>
          <a:xfrm>
            <a:off x="240145" y="1921164"/>
            <a:ext cx="11730182" cy="43318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spcAft>
                <a:spcPts val="10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WHY:</a:t>
            </a:r>
            <a:r>
              <a:rPr lang="en-GB" sz="1800" dirty="0">
                <a:effectLst/>
                <a:latin typeface="Arial" panose="020B0604020202020204" pitchFamily="34" charset="0"/>
                <a:ea typeface="Calibri" panose="020F0502020204030204" pitchFamily="34" charset="0"/>
                <a:cs typeface="Times New Roman" panose="02020603050405020304" pitchFamily="18" charset="0"/>
              </a:rPr>
              <a:t> I am a mature student myself. I am aware of certain support services within the university; however I am also aware that I have been ‘forgotten’ as a mature student. </a:t>
            </a:r>
            <a:r>
              <a:rPr lang="en-GB" sz="1800" b="1" dirty="0">
                <a:effectLst/>
                <a:latin typeface="Arial" panose="020B0604020202020204" pitchFamily="34" charset="0"/>
                <a:ea typeface="Calibri" panose="020F0502020204030204" pitchFamily="34" charset="0"/>
                <a:cs typeface="Times New Roman" panose="02020603050405020304" pitchFamily="18" charset="0"/>
              </a:rPr>
              <a:t>Why</a:t>
            </a:r>
            <a:r>
              <a:rPr lang="en-GB" sz="1800" dirty="0">
                <a:effectLst/>
                <a:latin typeface="Arial" panose="020B0604020202020204" pitchFamily="34" charset="0"/>
                <a:ea typeface="Calibri" panose="020F0502020204030204" pitchFamily="34" charset="0"/>
                <a:cs typeface="Times New Roman" panose="02020603050405020304" pitchFamily="18" charset="0"/>
              </a:rPr>
              <a:t> are certain mature students not targeted by the Mature Student Society? I would like to see if we can stop students ‘falling through the net’. </a:t>
            </a:r>
          </a:p>
          <a:p>
            <a:pPr algn="just">
              <a:lnSpc>
                <a:spcPct val="115000"/>
              </a:lnSpc>
              <a:spcAft>
                <a:spcPts val="1000"/>
              </a:spcAft>
            </a:pPr>
            <a:endParaRPr lang="en-GB"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b="1" dirty="0">
                <a:latin typeface="Arial" panose="020B0604020202020204" pitchFamily="34" charset="0"/>
                <a:ea typeface="Calibri" panose="020F0502020204030204" pitchFamily="34" charset="0"/>
                <a:cs typeface="Times New Roman" panose="02020603050405020304" pitchFamily="18" charset="0"/>
              </a:rPr>
              <a:t>AIMS:</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This project has two aims</a:t>
            </a:r>
          </a:p>
          <a:p>
            <a:pPr marL="342900" indent="-342900" algn="just">
              <a:lnSpc>
                <a:spcPct val="115000"/>
              </a:lnSpc>
              <a:spcAft>
                <a:spcPts val="1000"/>
              </a:spcAft>
              <a:buAutoNum type="arabicParenR"/>
            </a:pPr>
            <a:r>
              <a:rPr lang="en-GB" dirty="0">
                <a:latin typeface="Arial" panose="020B0604020202020204" pitchFamily="34" charset="0"/>
                <a:ea typeface="Calibri" panose="020F0502020204030204" pitchFamily="34" charset="0"/>
                <a:cs typeface="Times New Roman" panose="02020603050405020304" pitchFamily="18" charset="0"/>
              </a:rPr>
              <a:t>G</a:t>
            </a:r>
            <a:r>
              <a:rPr lang="en-GB" sz="1800" dirty="0">
                <a:effectLst/>
                <a:latin typeface="Arial" panose="020B0604020202020204" pitchFamily="34" charset="0"/>
                <a:ea typeface="Calibri" panose="020F0502020204030204" pitchFamily="34" charset="0"/>
                <a:cs typeface="Times New Roman" panose="02020603050405020304" pitchFamily="18" charset="0"/>
              </a:rPr>
              <a:t>ather from the mature students how they feel about being a ‘mature student’ and the positives and negatives of their experiences and whether they are aware of certain support services. </a:t>
            </a:r>
          </a:p>
          <a:p>
            <a:pPr marL="342900" indent="-342900" algn="just">
              <a:lnSpc>
                <a:spcPct val="115000"/>
              </a:lnSpc>
              <a:spcAft>
                <a:spcPts val="1000"/>
              </a:spcAft>
              <a:buAutoNum type="arabicParenR"/>
            </a:pPr>
            <a:r>
              <a:rPr lang="en-GB" sz="1800" dirty="0">
                <a:effectLst/>
                <a:latin typeface="Arial" panose="020B0604020202020204" pitchFamily="34" charset="0"/>
                <a:ea typeface="Calibri" panose="020F0502020204030204" pitchFamily="34" charset="0"/>
                <a:cs typeface="Times New Roman" panose="02020603050405020304" pitchFamily="18" charset="0"/>
              </a:rPr>
              <a:t>The second is to see if these services are functioning correctly and if not, how can we fix this so students are not feeling ‘isolated’ nor a ‘part of the university’.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606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84B8-7853-4052-B74D-F08AF2F794B0}"/>
              </a:ext>
            </a:extLst>
          </p:cNvPr>
          <p:cNvSpPr>
            <a:spLocks noGrp="1"/>
          </p:cNvSpPr>
          <p:nvPr>
            <p:ph type="title"/>
          </p:nvPr>
        </p:nvSpPr>
        <p:spPr/>
        <p:txBody>
          <a:bodyPr/>
          <a:lstStyle/>
          <a:p>
            <a:r>
              <a:rPr lang="en-US" dirty="0"/>
              <a:t>Data collection</a:t>
            </a:r>
            <a:endParaRPr lang="en-GB" dirty="0"/>
          </a:p>
        </p:txBody>
      </p:sp>
      <p:sp>
        <p:nvSpPr>
          <p:cNvPr id="8" name="TextBox 7">
            <a:extLst>
              <a:ext uri="{FF2B5EF4-FFF2-40B4-BE49-F238E27FC236}">
                <a16:creationId xmlns:a16="http://schemas.microsoft.com/office/drawing/2014/main" id="{6EA28FB4-9230-491F-833E-5326CD6CE64D}"/>
              </a:ext>
            </a:extLst>
          </p:cNvPr>
          <p:cNvSpPr txBox="1"/>
          <p:nvPr/>
        </p:nvSpPr>
        <p:spPr>
          <a:xfrm>
            <a:off x="1293091" y="2198255"/>
            <a:ext cx="9430327" cy="2551596"/>
          </a:xfrm>
          <a:prstGeom prst="rect">
            <a:avLst/>
          </a:prstGeom>
          <a:noFill/>
        </p:spPr>
        <p:txBody>
          <a:bodyPr wrap="square" rtlCol="0">
            <a:spAutoFit/>
          </a:bodyPr>
          <a:lstStyle/>
          <a:p>
            <a:pPr marL="342900" indent="-342900" algn="just">
              <a:lnSpc>
                <a:spcPct val="115000"/>
              </a:lnSpc>
              <a:spcAft>
                <a:spcPts val="1000"/>
              </a:spcAft>
              <a:buAutoNum type="arabicParenR"/>
            </a:pPr>
            <a:r>
              <a:rPr lang="en-GB" sz="1800" dirty="0">
                <a:effectLst/>
                <a:latin typeface="Arial" panose="020B0604020202020204" pitchFamily="34" charset="0"/>
                <a:ea typeface="Calibri" panose="020F0502020204030204" pitchFamily="34" charset="0"/>
                <a:cs typeface="Times New Roman" panose="02020603050405020304" pitchFamily="18" charset="0"/>
              </a:rPr>
              <a:t>Locate the mature students who had left the university within their first year </a:t>
            </a:r>
            <a:r>
              <a:rPr lang="en-GB" dirty="0">
                <a:latin typeface="Arial" panose="020B0604020202020204" pitchFamily="34" charset="0"/>
                <a:ea typeface="Calibri" panose="020F0502020204030204" pitchFamily="34" charset="0"/>
                <a:cs typeface="Times New Roman" panose="02020603050405020304" pitchFamily="18" charset="0"/>
              </a:rPr>
              <a:t>The university classifies a ‘mature’ student as anyone aged over 21.</a:t>
            </a:r>
          </a:p>
          <a:p>
            <a:pPr marL="342900" indent="-342900" algn="just">
              <a:lnSpc>
                <a:spcPct val="115000"/>
              </a:lnSpc>
              <a:spcAft>
                <a:spcPts val="1000"/>
              </a:spcAft>
              <a:buFontTx/>
              <a:buAutoNum type="arabicParenR"/>
            </a:pPr>
            <a:r>
              <a:rPr lang="en-US" dirty="0">
                <a:latin typeface="Arial" panose="020B0604020202020204" pitchFamily="34" charset="0"/>
                <a:ea typeface="Calibri" panose="020F0502020204030204" pitchFamily="34" charset="0"/>
                <a:cs typeface="Times New Roman" panose="02020603050405020304" pitchFamily="18" charset="0"/>
              </a:rPr>
              <a:t>There was 16 students who had terminated their studies from September 2017.</a:t>
            </a:r>
            <a:r>
              <a:rPr lang="en-GB" dirty="0">
                <a:latin typeface="Arial" panose="020B0604020202020204" pitchFamily="34" charset="0"/>
                <a:ea typeface="Calibri" panose="020F0502020204030204" pitchFamily="34" charset="0"/>
                <a:cs typeface="Times New Roman" panose="02020603050405020304" pitchFamily="18" charset="0"/>
              </a:rPr>
              <a:t>There was 9 males and 7 females aged between 21 and 59 studying a variety of degree courses at level 4.</a:t>
            </a:r>
          </a:p>
          <a:p>
            <a:pPr marL="342900" indent="-342900" algn="just">
              <a:lnSpc>
                <a:spcPct val="115000"/>
              </a:lnSpc>
              <a:spcAft>
                <a:spcPts val="1000"/>
              </a:spcAft>
              <a:buAutoNum type="arabicParenR"/>
            </a:pPr>
            <a:r>
              <a:rPr lang="en-GB" dirty="0">
                <a:latin typeface="Arial" panose="020B0604020202020204" pitchFamily="34" charset="0"/>
                <a:ea typeface="Calibri" panose="020F0502020204030204" pitchFamily="34" charset="0"/>
                <a:cs typeface="Times New Roman" panose="02020603050405020304" pitchFamily="18" charset="0"/>
              </a:rPr>
              <a:t>Literature review, Survey Monkey, interviews. Registry exit data, disability codes, polar data and the social media Facebook page.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876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84B8-7853-4052-B74D-F08AF2F794B0}"/>
              </a:ext>
            </a:extLst>
          </p:cNvPr>
          <p:cNvSpPr>
            <a:spLocks noGrp="1"/>
          </p:cNvSpPr>
          <p:nvPr>
            <p:ph type="title"/>
          </p:nvPr>
        </p:nvSpPr>
        <p:spPr/>
        <p:txBody>
          <a:bodyPr/>
          <a:lstStyle/>
          <a:p>
            <a:r>
              <a:rPr lang="en-US" dirty="0"/>
              <a:t>Data collection</a:t>
            </a:r>
            <a:endParaRPr lang="en-GB" dirty="0"/>
          </a:p>
        </p:txBody>
      </p:sp>
      <p:sp>
        <p:nvSpPr>
          <p:cNvPr id="8" name="TextBox 7">
            <a:extLst>
              <a:ext uri="{FF2B5EF4-FFF2-40B4-BE49-F238E27FC236}">
                <a16:creationId xmlns:a16="http://schemas.microsoft.com/office/drawing/2014/main" id="{6EA28FB4-9230-491F-833E-5326CD6CE64D}"/>
              </a:ext>
            </a:extLst>
          </p:cNvPr>
          <p:cNvSpPr txBox="1"/>
          <p:nvPr/>
        </p:nvSpPr>
        <p:spPr>
          <a:xfrm>
            <a:off x="1097280" y="2198255"/>
            <a:ext cx="9430327" cy="3829895"/>
          </a:xfrm>
          <a:prstGeom prst="rect">
            <a:avLst/>
          </a:prstGeom>
          <a:noFill/>
        </p:spPr>
        <p:txBody>
          <a:bodyPr wrap="square" rtlCol="0">
            <a:spAutoFit/>
          </a:bodyPr>
          <a:lstStyle/>
          <a:p>
            <a:pPr algn="just">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Facebook group discussion with mature students to determine the following:</a:t>
            </a:r>
          </a:p>
          <a:p>
            <a:pPr algn="just">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First term experiences of being a mature student</a:t>
            </a:r>
          </a:p>
          <a:p>
            <a:pPr algn="just">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Whether they are aware of support</a:t>
            </a:r>
          </a:p>
          <a:p>
            <a:pPr algn="just">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Whether they feel supported</a:t>
            </a:r>
          </a:p>
          <a:p>
            <a:pPr algn="just">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Whether they were acknowledged as a mature student or felt overlooked</a:t>
            </a:r>
          </a:p>
          <a:p>
            <a:pPr algn="just">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Whether they received any communication from the university </a:t>
            </a:r>
          </a:p>
          <a:p>
            <a:pPr algn="just">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Any suggestions they would like to propose to ensure the ‘Mature Student 	Experience’ is improved. </a:t>
            </a:r>
          </a:p>
          <a:p>
            <a:pPr algn="just">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Opinions about the label ‘mature student’. </a:t>
            </a:r>
          </a:p>
        </p:txBody>
      </p:sp>
    </p:spTree>
    <p:extLst>
      <p:ext uri="{BB962C8B-B14F-4D97-AF65-F5344CB8AC3E}">
        <p14:creationId xmlns:p14="http://schemas.microsoft.com/office/powerpoint/2010/main" val="3877168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61279A-8DF3-4232-9264-D3970B510746}"/>
              </a:ext>
            </a:extLst>
          </p:cNvPr>
          <p:cNvPicPr>
            <a:picLocks noChangeAspect="1"/>
          </p:cNvPicPr>
          <p:nvPr/>
        </p:nvPicPr>
        <p:blipFill>
          <a:blip r:embed="rId3"/>
          <a:stretch>
            <a:fillRect/>
          </a:stretch>
        </p:blipFill>
        <p:spPr>
          <a:xfrm>
            <a:off x="110837" y="39850"/>
            <a:ext cx="11591636" cy="6148514"/>
          </a:xfrm>
          <a:prstGeom prst="rect">
            <a:avLst/>
          </a:prstGeom>
        </p:spPr>
      </p:pic>
    </p:spTree>
    <p:extLst>
      <p:ext uri="{BB962C8B-B14F-4D97-AF65-F5344CB8AC3E}">
        <p14:creationId xmlns:p14="http://schemas.microsoft.com/office/powerpoint/2010/main" val="18693275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056da7a6-0a16-46f7-86d8-604136f5a6c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7212</TotalTime>
  <Words>1362</Words>
  <Application>Microsoft Office PowerPoint</Application>
  <PresentationFormat>Widescreen</PresentationFormat>
  <Paragraphs>108</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-apple-system</vt:lpstr>
      <vt:lpstr>Arial</vt:lpstr>
      <vt:lpstr>Calibri</vt:lpstr>
      <vt:lpstr>Calibri Light</vt:lpstr>
      <vt:lpstr>Wingdings</vt:lpstr>
      <vt:lpstr>Office Theme</vt:lpstr>
      <vt:lpstr>Impactful student partnerships RAISE Partnership Special Interest Group</vt:lpstr>
      <vt:lpstr>housekeeping</vt:lpstr>
      <vt:lpstr>structure</vt:lpstr>
      <vt:lpstr>Kerry O’Hare</vt:lpstr>
      <vt:lpstr>PowerPoint Presentation</vt:lpstr>
      <vt:lpstr>The Mature Student Project 2018</vt:lpstr>
      <vt:lpstr>Data collection</vt:lpstr>
      <vt:lpstr>Data collection</vt:lpstr>
      <vt:lpstr>PowerPoint Presentation</vt:lpstr>
      <vt:lpstr>Opportunities through the SEO role:</vt:lpstr>
      <vt:lpstr>PowerPoint Presentation</vt:lpstr>
      <vt:lpstr>PowerPoint Presentation</vt:lpstr>
      <vt:lpstr>PowerPoint Presentation</vt:lpstr>
      <vt:lpstr>Building impactful partnerships with students who have a criminal record  Helena Gosling, LJMU</vt:lpstr>
      <vt:lpstr>Pedagogy, practice &amp; partnership</vt:lpstr>
      <vt:lpstr>PowerPoint Presentation</vt:lpstr>
      <vt:lpstr>Building partnerships through storytelling </vt:lpstr>
      <vt:lpstr>Concluding comments: listen, learn, lead</vt:lpstr>
      <vt:lpstr>Breakout room discussion</vt:lpstr>
      <vt:lpstr>PowerPoint Presentation</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Milsom, Clare</dc:creator>
  <cp:lastModifiedBy>Wendy Garner</cp:lastModifiedBy>
  <cp:revision>236</cp:revision>
  <cp:lastPrinted>2019-12-09T16:04:32Z</cp:lastPrinted>
  <dcterms:created xsi:type="dcterms:W3CDTF">2019-11-14T12:23:37Z</dcterms:created>
  <dcterms:modified xsi:type="dcterms:W3CDTF">2022-05-04T17:01:10Z</dcterms:modified>
</cp:coreProperties>
</file>